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4"/>
  </p:notesMasterIdLst>
  <p:handoutMasterIdLst>
    <p:handoutMasterId r:id="rId155"/>
  </p:handoutMasterIdLst>
  <p:sldIdLst>
    <p:sldId id="484" r:id="rId2"/>
    <p:sldId id="394" r:id="rId3"/>
    <p:sldId id="477" r:id="rId4"/>
    <p:sldId id="397" r:id="rId5"/>
    <p:sldId id="689" r:id="rId6"/>
    <p:sldId id="692" r:id="rId7"/>
    <p:sldId id="693" r:id="rId8"/>
    <p:sldId id="399" r:id="rId9"/>
    <p:sldId id="400" r:id="rId10"/>
    <p:sldId id="401" r:id="rId11"/>
    <p:sldId id="403" r:id="rId12"/>
    <p:sldId id="731" r:id="rId13"/>
    <p:sldId id="404" r:id="rId14"/>
    <p:sldId id="405" r:id="rId15"/>
    <p:sldId id="732" r:id="rId16"/>
    <p:sldId id="406" r:id="rId17"/>
    <p:sldId id="409" r:id="rId18"/>
    <p:sldId id="421" r:id="rId19"/>
    <p:sldId id="408" r:id="rId20"/>
    <p:sldId id="407" r:id="rId21"/>
    <p:sldId id="410" r:id="rId22"/>
    <p:sldId id="402" r:id="rId23"/>
    <p:sldId id="411" r:id="rId24"/>
    <p:sldId id="690" r:id="rId25"/>
    <p:sldId id="696" r:id="rId26"/>
    <p:sldId id="691" r:id="rId27"/>
    <p:sldId id="695" r:id="rId28"/>
    <p:sldId id="476" r:id="rId29"/>
    <p:sldId id="694" r:id="rId30"/>
    <p:sldId id="697" r:id="rId31"/>
    <p:sldId id="485" r:id="rId32"/>
    <p:sldId id="698" r:id="rId33"/>
    <p:sldId id="699" r:id="rId34"/>
    <p:sldId id="700" r:id="rId35"/>
    <p:sldId id="702" r:id="rId36"/>
    <p:sldId id="701" r:id="rId37"/>
    <p:sldId id="703" r:id="rId38"/>
    <p:sldId id="704" r:id="rId39"/>
    <p:sldId id="705" r:id="rId40"/>
    <p:sldId id="414" r:id="rId41"/>
    <p:sldId id="442" r:id="rId42"/>
    <p:sldId id="677" r:id="rId43"/>
    <p:sldId id="443" r:id="rId44"/>
    <p:sldId id="444" r:id="rId45"/>
    <p:sldId id="445" r:id="rId46"/>
    <p:sldId id="707" r:id="rId47"/>
    <p:sldId id="708" r:id="rId48"/>
    <p:sldId id="709" r:id="rId49"/>
    <p:sldId id="710" r:id="rId50"/>
    <p:sldId id="711" r:id="rId51"/>
    <p:sldId id="712" r:id="rId52"/>
    <p:sldId id="713" r:id="rId53"/>
    <p:sldId id="706" r:id="rId54"/>
    <p:sldId id="415" r:id="rId55"/>
    <p:sldId id="441" r:id="rId56"/>
    <p:sldId id="715" r:id="rId57"/>
    <p:sldId id="716" r:id="rId58"/>
    <p:sldId id="717" r:id="rId59"/>
    <p:sldId id="718" r:id="rId60"/>
    <p:sldId id="719" r:id="rId61"/>
    <p:sldId id="714" r:id="rId62"/>
    <p:sldId id="720" r:id="rId63"/>
    <p:sldId id="721" r:id="rId64"/>
    <p:sldId id="722" r:id="rId65"/>
    <p:sldId id="723" r:id="rId66"/>
    <p:sldId id="725" r:id="rId67"/>
    <p:sldId id="724" r:id="rId68"/>
    <p:sldId id="446" r:id="rId69"/>
    <p:sldId id="726" r:id="rId70"/>
    <p:sldId id="727" r:id="rId71"/>
    <p:sldId id="728" r:id="rId72"/>
    <p:sldId id="730" r:id="rId73"/>
    <p:sldId id="420" r:id="rId74"/>
    <p:sldId id="447" r:id="rId75"/>
    <p:sldId id="448" r:id="rId76"/>
    <p:sldId id="450" r:id="rId77"/>
    <p:sldId id="451" r:id="rId78"/>
    <p:sldId id="452" r:id="rId79"/>
    <p:sldId id="419" r:id="rId80"/>
    <p:sldId id="486" r:id="rId81"/>
    <p:sldId id="425" r:id="rId82"/>
    <p:sldId id="453" r:id="rId83"/>
    <p:sldId id="464" r:id="rId84"/>
    <p:sldId id="454" r:id="rId85"/>
    <p:sldId id="426" r:id="rId86"/>
    <p:sldId id="455" r:id="rId87"/>
    <p:sldId id="456" r:id="rId88"/>
    <p:sldId id="457" r:id="rId89"/>
    <p:sldId id="458" r:id="rId90"/>
    <p:sldId id="459" r:id="rId91"/>
    <p:sldId id="460" r:id="rId92"/>
    <p:sldId id="428" r:id="rId93"/>
    <p:sldId id="463" r:id="rId94"/>
    <p:sldId id="462" r:id="rId95"/>
    <p:sldId id="478" r:id="rId96"/>
    <p:sldId id="479" r:id="rId97"/>
    <p:sldId id="481" r:id="rId98"/>
    <p:sldId id="536" r:id="rId99"/>
    <p:sldId id="418" r:id="rId100"/>
    <p:sldId id="423" r:id="rId101"/>
    <p:sldId id="500" r:id="rId102"/>
    <p:sldId id="417" r:id="rId103"/>
    <p:sldId id="502" r:id="rId104"/>
    <p:sldId id="424" r:id="rId105"/>
    <p:sldId id="503" r:id="rId106"/>
    <p:sldId id="504" r:id="rId107"/>
    <p:sldId id="505" r:id="rId108"/>
    <p:sldId id="506" r:id="rId109"/>
    <p:sldId id="509" r:id="rId110"/>
    <p:sldId id="432" r:id="rId111"/>
    <p:sldId id="511" r:id="rId112"/>
    <p:sldId id="512" r:id="rId113"/>
    <p:sldId id="513" r:id="rId114"/>
    <p:sldId id="514" r:id="rId115"/>
    <p:sldId id="515" r:id="rId116"/>
    <p:sldId id="524" r:id="rId117"/>
    <p:sldId id="516" r:id="rId118"/>
    <p:sldId id="525" r:id="rId119"/>
    <p:sldId id="527" r:id="rId120"/>
    <p:sldId id="529" r:id="rId121"/>
    <p:sldId id="528" r:id="rId122"/>
    <p:sldId id="530" r:id="rId123"/>
    <p:sldId id="531" r:id="rId124"/>
    <p:sldId id="488" r:id="rId125"/>
    <p:sldId id="679" r:id="rId126"/>
    <p:sldId id="429" r:id="rId127"/>
    <p:sldId id="430" r:id="rId128"/>
    <p:sldId id="431" r:id="rId129"/>
    <p:sldId id="532" r:id="rId130"/>
    <p:sldId id="489" r:id="rId131"/>
    <p:sldId id="510" r:id="rId132"/>
    <p:sldId id="490" r:id="rId133"/>
    <p:sldId id="588" r:id="rId134"/>
    <p:sldId id="483" r:id="rId135"/>
    <p:sldId id="494" r:id="rId136"/>
    <p:sldId id="534" r:id="rId137"/>
    <p:sldId id="519" r:id="rId138"/>
    <p:sldId id="540" r:id="rId139"/>
    <p:sldId id="495" r:id="rId140"/>
    <p:sldId id="535" r:id="rId141"/>
    <p:sldId id="537" r:id="rId142"/>
    <p:sldId id="538" r:id="rId143"/>
    <p:sldId id="539" r:id="rId144"/>
    <p:sldId id="498" r:id="rId145"/>
    <p:sldId id="499" r:id="rId146"/>
    <p:sldId id="584" r:id="rId147"/>
    <p:sldId id="586" r:id="rId148"/>
    <p:sldId id="585" r:id="rId149"/>
    <p:sldId id="582" r:id="rId150"/>
    <p:sldId id="587" r:id="rId151"/>
    <p:sldId id="581" r:id="rId152"/>
    <p:sldId id="589" r:id="rId153"/>
  </p:sldIdLst>
  <p:sldSz cx="9144000" cy="5715000" type="screen16x10"/>
  <p:notesSz cx="7099300" cy="1023461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CCFF"/>
    <a:srgbClr val="339933"/>
    <a:srgbClr val="FF9900"/>
    <a:srgbClr val="0000FF"/>
    <a:srgbClr val="517D47"/>
    <a:srgbClr val="2BA78F"/>
    <a:srgbClr val="4086C0"/>
    <a:srgbClr val="8AB091"/>
    <a:srgbClr val="66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67940" autoAdjust="0"/>
  </p:normalViewPr>
  <p:slideViewPr>
    <p:cSldViewPr>
      <p:cViewPr varScale="1">
        <p:scale>
          <a:sx n="143" d="100"/>
          <a:sy n="143" d="100"/>
        </p:scale>
        <p:origin x="-1872" y="-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notesMaster" Target="notesMasters/notesMaster1.xml"/><Relationship Id="rId155" Type="http://schemas.openxmlformats.org/officeDocument/2006/relationships/handoutMaster" Target="handoutMasters/handoutMaster1.xml"/><Relationship Id="rId156" Type="http://schemas.openxmlformats.org/officeDocument/2006/relationships/printerSettings" Target="printerSettings/printerSettings1.bin"/><Relationship Id="rId157" Type="http://schemas.openxmlformats.org/officeDocument/2006/relationships/presProps" Target="presProps.xml"/><Relationship Id="rId158" Type="http://schemas.openxmlformats.org/officeDocument/2006/relationships/viewProps" Target="viewProps.xml"/><Relationship Id="rId15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r">
              <a:defRPr sz="1300"/>
            </a:lvl1pPr>
          </a:lstStyle>
          <a:p>
            <a:fld id="{D591C14E-198E-48A7-ABEC-7FB80E868E55}" type="datetimeFigureOut">
              <a:rPr lang="sv-SE" smtClean="0"/>
              <a:pPr/>
              <a:t>2013-09-16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r">
              <a:defRPr sz="1300"/>
            </a:lvl1pPr>
          </a:lstStyle>
          <a:p>
            <a:fld id="{45890A60-9DEB-43B0-9C46-E1F0138C5C4C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518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BB863-C913-48B5-BD1A-638D82A0C76B}" type="datetimeFigureOut">
              <a:rPr lang="sv-SE" smtClean="0"/>
              <a:pPr/>
              <a:t>2013-09-16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2DC32-3504-46EA-A4CB-95ED6A325ED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523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ss-tricks.com/9516-pseudo-element-roundup/" TargetMode="External"/><Relationship Id="rId4" Type="http://schemas.openxmlformats.org/officeDocument/2006/relationships/hyperlink" Target="http://coding.smashingmagazine.com/2011/07/13/learning-to-use-the-before-and-after-pseudo-elements-in-css/" TargetMode="External"/><Relationship Id="rId5" Type="http://schemas.openxmlformats.org/officeDocument/2006/relationships/hyperlink" Target="https://developer.mozilla.org/en/CSS/Getting_Started/Content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css3-mediaqueries/" TargetMode="External"/><Relationship Id="rId4" Type="http://schemas.openxmlformats.org/officeDocument/2006/relationships/hyperlink" Target="http://www.rkblog.rk.edu.pl/w/p/optimizing-websites-iphone-and-android/?c=1" TargetMode="External"/><Relationship Id="rId5" Type="http://schemas.openxmlformats.org/officeDocument/2006/relationships/hyperlink" Target="http://www.smashingmagazine.com/2010/07/19/how-to-use-css3-media-queries-to-create-a-mobile-version-of-your-website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Relationship Id="rId3" Type="http://schemas.openxmlformats.org/officeDocument/2006/relationships/hyperlink" Target="http://msdn.microsoft.com/en-us/library/cc351024(v=vs.85).aspx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s://developer.mozilla.org/en/CSS/Getting_Started/Readable_CSS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Relationship Id="rId3" Type="http://schemas.openxmlformats.org/officeDocument/2006/relationships/hyperlink" Target="http://msdn.microsoft.com/en-us/library/cc351024(v=vs.85).aspx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5246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Var konsekvent med storlek och riktning!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66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5712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round och space finns också på </a:t>
            </a:r>
            <a:r>
              <a:rPr lang="sv-SE" dirty="0" err="1" smtClean="0"/>
              <a:t>background-repeat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68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40982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>
                <a:hlinkClick r:id="rId3"/>
              </a:rPr>
              <a:t>http://css-tricks.com/9516-pseudo-element-roundup/</a:t>
            </a:r>
            <a:endParaRPr lang="sv-SE" dirty="0" smtClean="0"/>
          </a:p>
          <a:p>
            <a:r>
              <a:rPr lang="sv-SE" dirty="0" smtClean="0">
                <a:hlinkClick r:id="rId4"/>
              </a:rPr>
              <a:t>http://coding.smashingmagazine.com/2011/07/13/learning-to-use-the-before-and-after-pseudo-elements-in-css/</a:t>
            </a:r>
            <a:endParaRPr lang="sv-S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smtClean="0">
                <a:hlinkClick r:id="rId5"/>
              </a:rPr>
              <a:t>https://developer.mozilla.org/en/CSS/Getting_Started/Content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102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4605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Följande artikel ger en bra</a:t>
            </a:r>
            <a:r>
              <a:rPr lang="sv-SE" baseline="0" dirty="0" smtClean="0"/>
              <a:t> grund för att arbeta med </a:t>
            </a:r>
            <a:r>
              <a:rPr lang="sv-SE" baseline="0" dirty="0" err="1" smtClean="0"/>
              <a:t>grid</a:t>
            </a:r>
            <a:r>
              <a:rPr lang="sv-SE" baseline="0" dirty="0" smtClean="0"/>
              <a:t>-baserade layouter:</a:t>
            </a:r>
          </a:p>
          <a:p>
            <a:r>
              <a:rPr lang="sv-SE" dirty="0" smtClean="0"/>
              <a:t>http://www.smashingmagazine.com/2007/04/14/designing-with-grid-based-approach/</a:t>
            </a:r>
          </a:p>
          <a:p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91025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6157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0017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smtClean="0">
                <a:hlinkClick r:id="rId3"/>
              </a:rPr>
              <a:t>http://www.w3.org/TR/css3-mediaqueries/</a:t>
            </a:r>
            <a:endParaRPr lang="sv-SE" dirty="0" smtClean="0"/>
          </a:p>
          <a:p>
            <a:endParaRPr lang="sv-SE" dirty="0" smtClean="0">
              <a:hlinkClick r:id="rId4"/>
            </a:endParaRPr>
          </a:p>
          <a:p>
            <a:r>
              <a:rPr lang="sv-SE" dirty="0" smtClean="0">
                <a:hlinkClick r:id="rId4"/>
              </a:rPr>
              <a:t>http://www.rkblog.rk.edu.pl/w/p/optimizing-websites-iphone-and-android/?c=1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5"/>
              </a:rPr>
              <a:t>http://www.smashingmagazine.com/2010/07/19/how-to-use-css3-media-queries-to-create-a-mobile-version-of-your-website/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150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5981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908BD-403B-4F26-81C8-6FF7F08FBC3F}" type="slidenum">
              <a:rPr lang="sv-SE" smtClean="0"/>
              <a:pPr/>
              <a:t>151</a:t>
            </a:fld>
            <a:endParaRPr lang="sv-S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7979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q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79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Det finns mängder med nya </a:t>
            </a:r>
            <a:r>
              <a:rPr lang="sv-SE" dirty="0" err="1" smtClean="0"/>
              <a:t>Pseudoklasser</a:t>
            </a:r>
            <a:r>
              <a:rPr lang="sv-SE" dirty="0" smtClean="0"/>
              <a:t> i CSS3. CSS2.1 innehåller även :</a:t>
            </a:r>
            <a:r>
              <a:rPr lang="sv-SE" dirty="0" err="1" smtClean="0"/>
              <a:t>lang</a:t>
            </a:r>
            <a:r>
              <a:rPr lang="sv-SE" dirty="0" smtClean="0"/>
              <a:t>() för att matcha mot </a:t>
            </a:r>
            <a:r>
              <a:rPr lang="sv-SE" dirty="0" err="1" smtClean="0"/>
              <a:t>lang</a:t>
            </a:r>
            <a:r>
              <a:rPr lang="sv-SE" dirty="0" smtClean="0"/>
              <a:t>-attributet</a:t>
            </a:r>
            <a:r>
              <a:rPr lang="sv-SE" baseline="0" dirty="0" smtClean="0"/>
              <a:t> i HTML.</a:t>
            </a:r>
          </a:p>
          <a:p>
            <a:endParaRPr lang="sv-SE" baseline="0" dirty="0" smtClean="0"/>
          </a:p>
          <a:p>
            <a:r>
              <a:rPr lang="sv-SE" baseline="0" dirty="0" smtClean="0"/>
              <a:t>CSS-kompabilitet i IE:</a:t>
            </a:r>
          </a:p>
          <a:p>
            <a:r>
              <a:rPr lang="sv-SE" dirty="0" smtClean="0">
                <a:hlinkClick r:id="rId3"/>
              </a:rPr>
              <a:t>http://msdn.microsoft.com/en-us/library/cc351024(v=vs.85).aspx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942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>
                <a:hlinkClick r:id="rId3"/>
              </a:rPr>
              <a:t>https://developer.mozilla.org/en/CSS/Getting_Started/Readable_CSS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90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6157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7998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Det finns mängder med nya </a:t>
            </a:r>
            <a:r>
              <a:rPr lang="sv-SE" dirty="0" err="1" smtClean="0"/>
              <a:t>Pseudoklasser</a:t>
            </a:r>
            <a:r>
              <a:rPr lang="sv-SE" dirty="0" smtClean="0"/>
              <a:t> i CSS3. CSS2.1 innehåller även :</a:t>
            </a:r>
            <a:r>
              <a:rPr lang="sv-SE" dirty="0" err="1" smtClean="0"/>
              <a:t>lang</a:t>
            </a:r>
            <a:r>
              <a:rPr lang="sv-SE" dirty="0" smtClean="0"/>
              <a:t>() för att matcha mot </a:t>
            </a:r>
            <a:r>
              <a:rPr lang="sv-SE" dirty="0" err="1" smtClean="0"/>
              <a:t>lang</a:t>
            </a:r>
            <a:r>
              <a:rPr lang="sv-SE" dirty="0" smtClean="0"/>
              <a:t>-attributet</a:t>
            </a:r>
            <a:r>
              <a:rPr lang="sv-SE" baseline="0" dirty="0" smtClean="0"/>
              <a:t> i HTML.</a:t>
            </a:r>
          </a:p>
          <a:p>
            <a:endParaRPr lang="sv-SE" baseline="0" dirty="0" smtClean="0"/>
          </a:p>
          <a:p>
            <a:r>
              <a:rPr lang="sv-SE" baseline="0" dirty="0" smtClean="0"/>
              <a:t>CSS-kompabilitet i IE:</a:t>
            </a:r>
          </a:p>
          <a:p>
            <a:r>
              <a:rPr lang="sv-SE" dirty="0" smtClean="0">
                <a:hlinkClick r:id="rId3"/>
              </a:rPr>
              <a:t>http://msdn.microsoft.com/en-us/library/cc351024(v=vs.85).aspx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9429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Skrivare/skärm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45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6682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2" y="428608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910" y="285732"/>
            <a:ext cx="7772400" cy="773912"/>
          </a:xfrm>
          <a:prstGeom prst="rect">
            <a:avLst/>
          </a:prstGeom>
        </p:spPr>
        <p:txBody>
          <a:bodyPr/>
          <a:lstStyle>
            <a:lvl1pPr>
              <a:defRPr>
                <a:latin typeface="Minya Nouvelle" pitchFamily="2" charset="0"/>
              </a:defRPr>
            </a:lvl1pPr>
          </a:lstStyle>
          <a:p>
            <a:r>
              <a:rPr lang="en-US" dirty="0" smtClean="0"/>
              <a:t>Master title style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8596" y="1000112"/>
            <a:ext cx="8215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142844" y="142856"/>
            <a:ext cx="8858312" cy="5429287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  <a:effectLst>
            <a:outerShdw blurRad="101600" dist="12700" dir="5400000" sx="102000" sy="102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TR/CSS21/tables.html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gi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Style/CSS/current-work" TargetMode="Externa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sdn.microsoft.com/en-us/library/cc351024(v=vs.85).aspx" TargetMode="External"/><Relationship Id="rId3" Type="http://schemas.openxmlformats.org/officeDocument/2006/relationships/image" Target="../media/image14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hyperlink" Target="http://caniuse.com/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jpe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Style/CSS/current-work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://beta.theexpressiveweb.com/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aulrhayes.com/experiments/cube-3d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0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1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F03 </a:t>
            </a:r>
            <a:r>
              <a:rPr lang="sv-SE" b="1" dirty="0" smtClean="0"/>
              <a:t>– Stilmallar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3996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</a:t>
            </a:r>
            <a:r>
              <a:rPr lang="sv-SE" sz="2800" b="1" dirty="0">
                <a:latin typeface="Minya Nouvelle" pitchFamily="2" charset="0"/>
              </a:rPr>
              <a:t>3</a:t>
            </a:r>
            <a:r>
              <a:rPr lang="sv-SE" sz="2800" b="1" dirty="0" smtClean="0">
                <a:latin typeface="Minya Nouvelle" pitchFamily="2" charset="0"/>
              </a:rPr>
              <a:t>, HT2013</a:t>
            </a:r>
            <a:endParaRPr lang="sv-SE" sz="2800" b="1" dirty="0" smtClean="0">
              <a:latin typeface="Minya Nouvelle" pitchFamily="2" charset="0"/>
            </a:endParaRPr>
          </a:p>
          <a:p>
            <a:r>
              <a:rPr lang="sv-SE" sz="2800" dirty="0" smtClean="0">
                <a:latin typeface="Minya Nouvelle" pitchFamily="2" charset="0"/>
              </a:rPr>
              <a:t>Stilmallar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306509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Taggselektor</a:t>
            </a:r>
            <a:endParaRPr lang="sv-SE" dirty="0"/>
          </a:p>
        </p:txBody>
      </p:sp>
      <p:pic>
        <p:nvPicPr>
          <p:cNvPr id="4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536" y="1415127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5536" y="2076445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42586" y="2962607"/>
            <a:ext cx="4749894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&lt;strong&gt;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Ytterligare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&lt;strong&gt;text&lt;/strong&gt;…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536" y="3239605"/>
            <a:ext cx="335286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strong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439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Formulär</a:t>
            </a:r>
            <a:endParaRPr lang="sv-SE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674" y="1345333"/>
            <a:ext cx="4924425" cy="2219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308973">
            <a:off x="6394085" y="131215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Hel ok!</a:t>
            </a:r>
          </a:p>
        </p:txBody>
      </p:sp>
      <p:sp>
        <p:nvSpPr>
          <p:cNvPr id="6" name="Freeform 5"/>
          <p:cNvSpPr/>
          <p:nvPr/>
        </p:nvSpPr>
        <p:spPr>
          <a:xfrm>
            <a:off x="6727954" y="1705567"/>
            <a:ext cx="643558" cy="1059873"/>
          </a:xfrm>
          <a:custGeom>
            <a:avLst/>
            <a:gdLst>
              <a:gd name="connsiteX0" fmla="*/ 270164 w 643558"/>
              <a:gd name="connsiteY0" fmla="*/ 0 h 1059873"/>
              <a:gd name="connsiteX1" fmla="*/ 637309 w 643558"/>
              <a:gd name="connsiteY1" fmla="*/ 457200 h 1059873"/>
              <a:gd name="connsiteX2" fmla="*/ 0 w 643558"/>
              <a:gd name="connsiteY2" fmla="*/ 1059873 h 105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558" h="1059873">
                <a:moveTo>
                  <a:pt x="270164" y="0"/>
                </a:moveTo>
                <a:cubicBezTo>
                  <a:pt x="476250" y="140277"/>
                  <a:pt x="682336" y="280555"/>
                  <a:pt x="637309" y="457200"/>
                </a:cubicBezTo>
                <a:cubicBezTo>
                  <a:pt x="592282" y="633845"/>
                  <a:pt x="296141" y="846859"/>
                  <a:pt x="0" y="1059873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Freeform 6"/>
          <p:cNvSpPr/>
          <p:nvPr/>
        </p:nvSpPr>
        <p:spPr>
          <a:xfrm>
            <a:off x="3437499" y="1650149"/>
            <a:ext cx="3428316" cy="921327"/>
          </a:xfrm>
          <a:custGeom>
            <a:avLst/>
            <a:gdLst>
              <a:gd name="connsiteX0" fmla="*/ 3165764 w 3428316"/>
              <a:gd name="connsiteY0" fmla="*/ 0 h 921327"/>
              <a:gd name="connsiteX1" fmla="*/ 3110346 w 3428316"/>
              <a:gd name="connsiteY1" fmla="*/ 637309 h 921327"/>
              <a:gd name="connsiteX2" fmla="*/ 0 w 3428316"/>
              <a:gd name="connsiteY2" fmla="*/ 921327 h 92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8316" h="921327">
                <a:moveTo>
                  <a:pt x="3165764" y="0"/>
                </a:moveTo>
                <a:cubicBezTo>
                  <a:pt x="3401868" y="241877"/>
                  <a:pt x="3637973" y="483755"/>
                  <a:pt x="3110346" y="637309"/>
                </a:cubicBezTo>
                <a:cubicBezTo>
                  <a:pt x="2582719" y="790863"/>
                  <a:pt x="1291359" y="856095"/>
                  <a:pt x="0" y="9213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69" y="4225652"/>
            <a:ext cx="4619625" cy="933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025627"/>
            <a:ext cx="2419350" cy="133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5175943" y="4441676"/>
            <a:ext cx="872248" cy="576064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>
            <a:off x="5175945" y="4535377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&lt;</a:t>
            </a:r>
            <a:r>
              <a:rPr lang="sv-SE" dirty="0" err="1" smtClean="0">
                <a:latin typeface="Minya Nouvelle" pitchFamily="2" charset="0"/>
              </a:rPr>
              <a:t>br</a:t>
            </a:r>
            <a:r>
              <a:rPr lang="sv-SE" dirty="0" smtClean="0">
                <a:latin typeface="Minya Nouvelle" pitchFamily="2" charset="0"/>
              </a:rPr>
              <a:t> /&gt;</a:t>
            </a:r>
          </a:p>
        </p:txBody>
      </p:sp>
    </p:spTree>
    <p:extLst>
      <p:ext uri="{BB962C8B-B14F-4D97-AF65-F5344CB8AC3E}">
        <p14:creationId xmlns:p14="http://schemas.microsoft.com/office/powerpoint/2010/main" val="1680976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Prydliga formulär</a:t>
            </a:r>
            <a:endParaRPr lang="sv-SE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73324"/>
            <a:ext cx="2419350" cy="133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559812" y="1652042"/>
            <a:ext cx="872248" cy="576064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45121"/>
            <a:ext cx="3347171" cy="1589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1520" y="3073524"/>
            <a:ext cx="3528392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500px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label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:140px;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:right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:block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:left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padding-right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:10px;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clear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:left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95936" y="3073523"/>
            <a:ext cx="4896544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input, 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textarea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, 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select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:300px;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margin-bottom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:20px;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textarea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:100px; 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checkbox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:auto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85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CSS-genererat innehåll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95537" y="1129308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Vi har möjlighet att lägga till innehåll till vårt HTML-dokument med CSS. </a:t>
            </a:r>
            <a:r>
              <a:rPr lang="sv-SE" sz="1400" dirty="0" smtClean="0">
                <a:latin typeface="Minya Nouvelle" pitchFamily="2" charset="0"/>
              </a:rPr>
              <a:t>(Obs! Hamnar inte i DOM)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537" y="2137420"/>
            <a:ext cx="3528392" cy="24622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mainnav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li:after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"…";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divtwo:before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:"";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:5px;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:5px;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:red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27387"/>
            <a:ext cx="1695450" cy="1400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/>
          <p:nvPr/>
        </p:nvSpPr>
        <p:spPr>
          <a:xfrm>
            <a:off x="1814945" y="2625436"/>
            <a:ext cx="3484419" cy="764832"/>
          </a:xfrm>
          <a:custGeom>
            <a:avLst/>
            <a:gdLst>
              <a:gd name="connsiteX0" fmla="*/ 0 w 3484419"/>
              <a:gd name="connsiteY0" fmla="*/ 0 h 764832"/>
              <a:gd name="connsiteX1" fmla="*/ 2673928 w 3484419"/>
              <a:gd name="connsiteY1" fmla="*/ 755073 h 764832"/>
              <a:gd name="connsiteX2" fmla="*/ 3484419 w 3484419"/>
              <a:gd name="connsiteY2" fmla="*/ 360219 h 764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4419" h="764832">
                <a:moveTo>
                  <a:pt x="0" y="0"/>
                </a:moveTo>
                <a:cubicBezTo>
                  <a:pt x="1046596" y="347518"/>
                  <a:pt x="2093192" y="695037"/>
                  <a:pt x="2673928" y="755073"/>
                </a:cubicBezTo>
                <a:cubicBezTo>
                  <a:pt x="3254664" y="815109"/>
                  <a:pt x="3369541" y="587664"/>
                  <a:pt x="3484419" y="360219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574" y="3649588"/>
            <a:ext cx="2057400" cy="485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788024" y="4907410"/>
            <a:ext cx="3312368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(pin.png);</a:t>
            </a:r>
          </a:p>
        </p:txBody>
      </p:sp>
      <p:pic>
        <p:nvPicPr>
          <p:cNvPr id="84997" name="Picture 5" descr="L:\WorkSpace\tstjo\Icons\v_collection_png\128x128\shadow\ghos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252177"/>
            <a:ext cx="877130" cy="87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9" name="Picture 7" descr="L:\WorkSpace\tstjo\Icons\v_collection_png\48x48\shadow\photo_landscape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214" y="483269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6889290" y="2274764"/>
            <a:ext cx="2016224" cy="1492343"/>
            <a:chOff x="6732240" y="1301860"/>
            <a:chExt cx="2016224" cy="1492343"/>
          </a:xfrm>
        </p:grpSpPr>
        <p:pic>
          <p:nvPicPr>
            <p:cNvPr id="14" name="Picture 10" descr="http://www.favbrowser.com/wp-content/uploads/2010/08/internetexplorer7logo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543" y="1301860"/>
              <a:ext cx="807533" cy="80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S:\dfm\info\icons\v-collections\v_collections_png\basic_foundation\48x48\shadow\sign_warning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309" y="1677527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732240" y="2209428"/>
              <a:ext cx="2016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Stöds först från och med IE8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2900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CSS-genererat innehåll</a:t>
            </a:r>
            <a:endParaRPr lang="sv-SE" dirty="0"/>
          </a:p>
        </p:txBody>
      </p:sp>
      <p:pic>
        <p:nvPicPr>
          <p:cNvPr id="86018" name="Picture 2" descr="http://nicolasgallagher.com/wp-content/uploads/pure-css-gui-ic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219588"/>
            <a:ext cx="3662772" cy="2441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5-Point Star 3"/>
          <p:cNvSpPr/>
          <p:nvPr/>
        </p:nvSpPr>
        <p:spPr>
          <a:xfrm>
            <a:off x="1227851" y="1144368"/>
            <a:ext cx="1296144" cy="1296144"/>
          </a:xfrm>
          <a:prstGeom prst="star5">
            <a:avLst/>
          </a:prstGeom>
          <a:ln>
            <a:tailEnd type="arrow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gular Pentagon 4"/>
          <p:cNvSpPr/>
          <p:nvPr/>
        </p:nvSpPr>
        <p:spPr>
          <a:xfrm>
            <a:off x="2699792" y="1861236"/>
            <a:ext cx="1058518" cy="1008112"/>
          </a:xfrm>
          <a:prstGeom prst="pentagon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ight Triangle 5"/>
          <p:cNvSpPr/>
          <p:nvPr/>
        </p:nvSpPr>
        <p:spPr>
          <a:xfrm>
            <a:off x="1767911" y="2440512"/>
            <a:ext cx="936104" cy="936104"/>
          </a:xfrm>
          <a:prstGeom prst="rtTriangle">
            <a:avLst/>
          </a:prstGeom>
          <a:ln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4716016" y="366518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/>
              <a:t>http://nicolasgallagher.com/pure-css-gui-icons/demo/#non</a:t>
            </a:r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65612"/>
            <a:ext cx="2708187" cy="1584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703304" y="5080456"/>
            <a:ext cx="5584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http://css-tricks.com/9516-pseudo-element-roundup/</a:t>
            </a:r>
          </a:p>
        </p:txBody>
      </p:sp>
    </p:spTree>
    <p:extLst>
      <p:ext uri="{BB962C8B-B14F-4D97-AF65-F5344CB8AC3E}">
        <p14:creationId xmlns:p14="http://schemas.microsoft.com/office/powerpoint/2010/main" val="1216469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</a:t>
            </a:r>
            <a:endParaRPr lang="sv-SE" dirty="0"/>
          </a:p>
        </p:txBody>
      </p:sp>
      <p:pic>
        <p:nvPicPr>
          <p:cNvPr id="87042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453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4" name="Picture 4" descr="L:\WorkSpace\tstjo\Icons\v_collection_png\256x256\shadow\plasma_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1129308"/>
            <a:ext cx="289019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6" name="Picture 6" descr="L:\WorkSpace\tstjo\Icons\v_collection_png\256x256\shadow\projec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225652"/>
            <a:ext cx="909789" cy="9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8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00645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0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5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2" name="Picture 12" descr="L:\WorkSpace\tstjo\Icons\v_collection_png\128x128\shadow\megaphon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613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85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Mediatyper</a:t>
            </a:r>
            <a:endParaRPr lang="sv-SE" dirty="0"/>
          </a:p>
        </p:txBody>
      </p:sp>
      <p:pic>
        <p:nvPicPr>
          <p:cNvPr id="4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93204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7544" y="1489348"/>
            <a:ext cx="676875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"print" 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&lt;title&gt;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Våra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2857500"/>
            <a:ext cx="78085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Stilmallen "print.css" kommer bara att laddas då dokumentet skrivs ut.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Vi har bland andra tillgång till: </a:t>
            </a:r>
          </a:p>
          <a:p>
            <a:r>
              <a:rPr lang="sv-SE" b="1" dirty="0" smtClean="0">
                <a:latin typeface="Minya Nouvelle" pitchFamily="2" charset="0"/>
              </a:rPr>
              <a:t>all, </a:t>
            </a:r>
            <a:r>
              <a:rPr lang="sv-SE" b="1" dirty="0" err="1" smtClean="0">
                <a:latin typeface="Minya Nouvelle" pitchFamily="2" charset="0"/>
              </a:rPr>
              <a:t>handheld</a:t>
            </a:r>
            <a:r>
              <a:rPr lang="sv-SE" b="1" dirty="0" smtClean="0">
                <a:latin typeface="Minya Nouvelle" pitchFamily="2" charset="0"/>
              </a:rPr>
              <a:t>, print, </a:t>
            </a:r>
            <a:r>
              <a:rPr lang="sv-SE" b="1" dirty="0" err="1" smtClean="0">
                <a:latin typeface="Minya Nouvelle" pitchFamily="2" charset="0"/>
              </a:rPr>
              <a:t>projection</a:t>
            </a:r>
            <a:r>
              <a:rPr lang="sv-SE" b="1" dirty="0" smtClean="0">
                <a:latin typeface="Minya Nouvelle" pitchFamily="2" charset="0"/>
              </a:rPr>
              <a:t>, </a:t>
            </a:r>
            <a:r>
              <a:rPr lang="sv-SE" b="1" dirty="0" err="1" smtClean="0">
                <a:latin typeface="Minya Nouvelle" pitchFamily="2" charset="0"/>
              </a:rPr>
              <a:t>speech</a:t>
            </a:r>
            <a:r>
              <a:rPr lang="sv-SE" b="1" dirty="0" smtClean="0">
                <a:latin typeface="Minya Nouvelle" pitchFamily="2" charset="0"/>
              </a:rPr>
              <a:t>, tv, </a:t>
            </a:r>
            <a:r>
              <a:rPr lang="sv-SE" b="1" dirty="0" err="1" smtClean="0">
                <a:latin typeface="Minya Nouvelle" pitchFamily="2" charset="0"/>
              </a:rPr>
              <a:t>screen</a:t>
            </a:r>
            <a:endParaRPr lang="sv-SE" b="1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43348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9" name="Freeform 8"/>
          <p:cNvSpPr/>
          <p:nvPr/>
        </p:nvSpPr>
        <p:spPr>
          <a:xfrm>
            <a:off x="380616" y="3988800"/>
            <a:ext cx="310584" cy="541080"/>
          </a:xfrm>
          <a:custGeom>
            <a:avLst/>
            <a:gdLst>
              <a:gd name="connsiteX0" fmla="*/ 231384 w 310584"/>
              <a:gd name="connsiteY0" fmla="*/ 532800 h 541080"/>
              <a:gd name="connsiteX1" fmla="*/ 984 w 310584"/>
              <a:gd name="connsiteY1" fmla="*/ 468000 h 541080"/>
              <a:gd name="connsiteX2" fmla="*/ 310584 w 310584"/>
              <a:gd name="connsiteY2" fmla="*/ 0 h 54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584" h="541080">
                <a:moveTo>
                  <a:pt x="231384" y="532800"/>
                </a:moveTo>
                <a:cubicBezTo>
                  <a:pt x="109584" y="544800"/>
                  <a:pt x="-12216" y="556800"/>
                  <a:pt x="984" y="468000"/>
                </a:cubicBezTo>
                <a:cubicBezTo>
                  <a:pt x="14184" y="379200"/>
                  <a:pt x="162384" y="189600"/>
                  <a:pt x="310584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4604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Flera </a:t>
            </a:r>
            <a:r>
              <a:rPr lang="sv-SE" dirty="0" err="1" smtClean="0"/>
              <a:t>mediatyper</a:t>
            </a:r>
            <a:r>
              <a:rPr lang="sv-SE" dirty="0" smtClean="0"/>
              <a:t> samtidigt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489348"/>
            <a:ext cx="6768752" cy="195438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"screen" 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"screen.css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"print" 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"print.css"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468091" y="1392382"/>
            <a:ext cx="796636" cy="554182"/>
          </a:xfrm>
          <a:custGeom>
            <a:avLst/>
            <a:gdLst>
              <a:gd name="connsiteX0" fmla="*/ 796636 w 796636"/>
              <a:gd name="connsiteY0" fmla="*/ 0 h 554182"/>
              <a:gd name="connsiteX1" fmla="*/ 637309 w 796636"/>
              <a:gd name="connsiteY1" fmla="*/ 290945 h 554182"/>
              <a:gd name="connsiteX2" fmla="*/ 0 w 796636"/>
              <a:gd name="connsiteY2" fmla="*/ 554182 h 55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636" h="554182">
                <a:moveTo>
                  <a:pt x="796636" y="0"/>
                </a:moveTo>
                <a:cubicBezTo>
                  <a:pt x="783359" y="99290"/>
                  <a:pt x="770082" y="198581"/>
                  <a:pt x="637309" y="290945"/>
                </a:cubicBezTo>
                <a:cubicBezTo>
                  <a:pt x="504536" y="383309"/>
                  <a:pt x="252268" y="468745"/>
                  <a:pt x="0" y="55418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993047" y="1110887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Alla enheter</a:t>
            </a:r>
          </a:p>
        </p:txBody>
      </p:sp>
      <p:sp>
        <p:nvSpPr>
          <p:cNvPr id="7" name="TextBox 6"/>
          <p:cNvSpPr txBox="1"/>
          <p:nvPr/>
        </p:nvSpPr>
        <p:spPr>
          <a:xfrm rot="358443">
            <a:off x="5831846" y="1761898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Bara för skärm</a:t>
            </a:r>
          </a:p>
        </p:txBody>
      </p:sp>
      <p:sp>
        <p:nvSpPr>
          <p:cNvPr id="8" name="TextBox 7"/>
          <p:cNvSpPr txBox="1"/>
          <p:nvPr/>
        </p:nvSpPr>
        <p:spPr>
          <a:xfrm rot="20988438">
            <a:off x="5620718" y="287584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Bara för utskrift</a:t>
            </a:r>
          </a:p>
        </p:txBody>
      </p:sp>
      <p:sp>
        <p:nvSpPr>
          <p:cNvPr id="9" name="Freeform 8"/>
          <p:cNvSpPr/>
          <p:nvPr/>
        </p:nvSpPr>
        <p:spPr>
          <a:xfrm>
            <a:off x="5666509" y="2574969"/>
            <a:ext cx="936481" cy="382976"/>
          </a:xfrm>
          <a:custGeom>
            <a:avLst/>
            <a:gdLst>
              <a:gd name="connsiteX0" fmla="*/ 886691 w 936481"/>
              <a:gd name="connsiteY0" fmla="*/ 382976 h 382976"/>
              <a:gd name="connsiteX1" fmla="*/ 838200 w 936481"/>
              <a:gd name="connsiteY1" fmla="*/ 57395 h 382976"/>
              <a:gd name="connsiteX2" fmla="*/ 0 w 936481"/>
              <a:gd name="connsiteY2" fmla="*/ 1976 h 38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6481" h="382976">
                <a:moveTo>
                  <a:pt x="886691" y="382976"/>
                </a:moveTo>
                <a:cubicBezTo>
                  <a:pt x="936336" y="251935"/>
                  <a:pt x="985982" y="120895"/>
                  <a:pt x="838200" y="57395"/>
                </a:cubicBezTo>
                <a:cubicBezTo>
                  <a:pt x="690418" y="-6105"/>
                  <a:pt x="345209" y="-2065"/>
                  <a:pt x="0" y="197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Freeform 9"/>
          <p:cNvSpPr/>
          <p:nvPr/>
        </p:nvSpPr>
        <p:spPr>
          <a:xfrm>
            <a:off x="5036127" y="1759448"/>
            <a:ext cx="893618" cy="415716"/>
          </a:xfrm>
          <a:custGeom>
            <a:avLst/>
            <a:gdLst>
              <a:gd name="connsiteX0" fmla="*/ 893618 w 893618"/>
              <a:gd name="connsiteY0" fmla="*/ 90134 h 415716"/>
              <a:gd name="connsiteX1" fmla="*/ 249382 w 893618"/>
              <a:gd name="connsiteY1" fmla="*/ 20861 h 415716"/>
              <a:gd name="connsiteX2" fmla="*/ 0 w 893618"/>
              <a:gd name="connsiteY2" fmla="*/ 415716 h 41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3618" h="415716">
                <a:moveTo>
                  <a:pt x="893618" y="90134"/>
                </a:moveTo>
                <a:cubicBezTo>
                  <a:pt x="645968" y="28365"/>
                  <a:pt x="398318" y="-33403"/>
                  <a:pt x="249382" y="20861"/>
                </a:cubicBezTo>
                <a:cubicBezTo>
                  <a:pt x="100446" y="75125"/>
                  <a:pt x="50223" y="245420"/>
                  <a:pt x="0" y="41571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77580"/>
            <a:ext cx="976983" cy="97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91680" y="3721596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Vid utskrift kommer nu </a:t>
            </a:r>
            <a:r>
              <a:rPr lang="sv-SE" b="1" dirty="0" smtClean="0">
                <a:latin typeface="Minya Nouvelle" pitchFamily="2" charset="0"/>
              </a:rPr>
              <a:t>basic.css</a:t>
            </a:r>
            <a:r>
              <a:rPr lang="sv-SE" dirty="0" smtClean="0">
                <a:latin typeface="Minya Nouvelle" pitchFamily="2" charset="0"/>
              </a:rPr>
              <a:t> att användas tillsammans med </a:t>
            </a:r>
            <a:r>
              <a:rPr lang="sv-SE" b="1" dirty="0" smtClean="0">
                <a:latin typeface="Minya Nouvelle" pitchFamily="2" charset="0"/>
              </a:rPr>
              <a:t>print.css</a:t>
            </a:r>
          </a:p>
        </p:txBody>
      </p:sp>
      <p:pic>
        <p:nvPicPr>
          <p:cNvPr id="14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657700"/>
            <a:ext cx="832017" cy="83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91680" y="4585692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Användare vid en vanlig skärm kommer att få </a:t>
            </a:r>
            <a:r>
              <a:rPr lang="sv-SE" b="1" dirty="0" smtClean="0">
                <a:latin typeface="Minya Nouvelle" pitchFamily="2" charset="0"/>
              </a:rPr>
              <a:t>basic.css</a:t>
            </a:r>
            <a:r>
              <a:rPr lang="sv-SE" dirty="0" smtClean="0">
                <a:latin typeface="Minya Nouvelle" pitchFamily="2" charset="0"/>
              </a:rPr>
              <a:t> att användas tillsammans med </a:t>
            </a:r>
            <a:r>
              <a:rPr lang="sv-SE" b="1" dirty="0" smtClean="0">
                <a:latin typeface="Minya Nouvelle" pitchFamily="2" charset="0"/>
              </a:rPr>
              <a:t>screen.css</a:t>
            </a:r>
          </a:p>
        </p:txBody>
      </p:sp>
      <p:pic>
        <p:nvPicPr>
          <p:cNvPr id="16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319" y="4104973"/>
            <a:ext cx="899177" cy="89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028384" y="3954398"/>
            <a:ext cx="574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226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@media-direktivet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33977" y="1129308"/>
            <a:ext cx="6768752" cy="11079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92080" y="1683306"/>
            <a:ext cx="3528392" cy="28931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#content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:black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548735" y="1738745"/>
            <a:ext cx="1494320" cy="364505"/>
          </a:xfrm>
          <a:custGeom>
            <a:avLst/>
            <a:gdLst>
              <a:gd name="connsiteX0" fmla="*/ 39592 w 1494320"/>
              <a:gd name="connsiteY0" fmla="*/ 0 h 364505"/>
              <a:gd name="connsiteX1" fmla="*/ 185065 w 1494320"/>
              <a:gd name="connsiteY1" fmla="*/ 332510 h 364505"/>
              <a:gd name="connsiteX2" fmla="*/ 1494320 w 1494320"/>
              <a:gd name="connsiteY2" fmla="*/ 332510 h 36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4320" h="364505">
                <a:moveTo>
                  <a:pt x="39592" y="0"/>
                </a:moveTo>
                <a:cubicBezTo>
                  <a:pt x="-8899" y="138546"/>
                  <a:pt x="-57390" y="277092"/>
                  <a:pt x="185065" y="332510"/>
                </a:cubicBezTo>
                <a:cubicBezTo>
                  <a:pt x="427520" y="387928"/>
                  <a:pt x="960920" y="360219"/>
                  <a:pt x="1494320" y="33251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1043608" y="3106027"/>
            <a:ext cx="3528392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screen</a:t>
            </a:r>
            <a:endParaRPr lang="en-US" sz="1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handheld</a:t>
            </a:r>
            <a:endParaRPr lang="en-US" sz="1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87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Tänk på vid utskrift</a:t>
            </a:r>
            <a:endParaRPr lang="sv-SE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01316"/>
            <a:ext cx="3851826" cy="4039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108689" y="1317624"/>
            <a:ext cx="27363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419872" y="1417340"/>
            <a:ext cx="720080" cy="38884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5536" y="1129308"/>
            <a:ext cx="792088" cy="11521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01316"/>
            <a:ext cx="3312368" cy="4183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64882" y="5218493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http://alistapart.com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355976" y="3219411"/>
            <a:ext cx="612670" cy="284289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2987824" y="4009628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mainnav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01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Länkar och utskrift</a:t>
            </a:r>
            <a:endParaRPr lang="sv-SE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50" y="1300163"/>
            <a:ext cx="219075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66574" y="1634609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Hur göra med länkar vid utskrift?</a:t>
            </a:r>
          </a:p>
        </p:txBody>
      </p:sp>
      <p:sp>
        <p:nvSpPr>
          <p:cNvPr id="6" name="Rectangle 5"/>
          <p:cNvSpPr/>
          <p:nvPr/>
        </p:nvSpPr>
        <p:spPr>
          <a:xfrm>
            <a:off x="2699792" y="2569467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#content a:after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 ("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")";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81636"/>
            <a:ext cx="8228013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538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Klasselektor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395536" y="1991662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.avatar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4427984" y="1437663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4009628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p.avatar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4427984" y="3488729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class="avatar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"&gt;…&lt;/div&gt;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72400" y="0"/>
            <a:ext cx="436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045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Marginaler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2079008"/>
            <a:ext cx="4038600" cy="19595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659392" y="2272352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430792" y="2119952"/>
            <a:ext cx="3200400" cy="15240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n>
                <a:solidFill>
                  <a:srgbClr val="FF9900"/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8024" y="1828800"/>
            <a:ext cx="418576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margin:5px 10px 30px 10px;</a:t>
            </a:r>
          </a:p>
          <a:p>
            <a:endParaRPr lang="sv-SE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alternativt:</a:t>
            </a:r>
          </a:p>
          <a:p>
            <a:endParaRPr lang="sv-SE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margin-top:5px;</a:t>
            </a: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margin-right:10px</a:t>
            </a: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margin-bottom:30px;</a:t>
            </a:r>
            <a:br>
              <a:rPr lang="sv-SE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margin-left:10px;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43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Negativa marginaler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506104" y="1434007"/>
            <a:ext cx="3623320" cy="17835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783608" y="1627351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555008" y="1474951"/>
            <a:ext cx="2743200" cy="15240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506104" y="1026818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margin-right:-10px;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8411" y="3680511"/>
            <a:ext cx="3601013" cy="184128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376011" y="3865895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576177" y="3713495"/>
            <a:ext cx="2717041" cy="15240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>
            <a:off x="506104" y="3292949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margin-left:-10px;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04949" y="1426928"/>
            <a:ext cx="3671507" cy="179061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5282453" y="1620272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5053853" y="1467872"/>
            <a:ext cx="3151496" cy="6858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Box 14"/>
          <p:cNvSpPr txBox="1"/>
          <p:nvPr/>
        </p:nvSpPr>
        <p:spPr>
          <a:xfrm>
            <a:off x="5004949" y="1026818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margin-bottom:-10px;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53853" y="3908539"/>
            <a:ext cx="3622603" cy="161325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5304061" y="3712923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TextBox 17"/>
          <p:cNvSpPr txBox="1"/>
          <p:nvPr/>
        </p:nvSpPr>
        <p:spPr>
          <a:xfrm>
            <a:off x="5026709" y="3318308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margin-top:-10px;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89109" y="3941523"/>
            <a:ext cx="3200400" cy="12192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5648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/>
      <p:bldP spid="1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Layout med CSS, del 2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248276" y="1114349"/>
            <a:ext cx="8646196" cy="44177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195883" y="937630"/>
            <a:ext cx="975360" cy="2438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body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611560" y="1305828"/>
            <a:ext cx="7704856" cy="41439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7269480" y="1181470"/>
            <a:ext cx="1463040" cy="1926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#container</a:t>
            </a:r>
            <a:endParaRPr lang="sv-SE" sz="1400" dirty="0"/>
          </a:p>
        </p:txBody>
      </p:sp>
      <p:sp>
        <p:nvSpPr>
          <p:cNvPr id="8" name="Rectangle 7"/>
          <p:cNvSpPr/>
          <p:nvPr/>
        </p:nvSpPr>
        <p:spPr>
          <a:xfrm>
            <a:off x="1066800" y="1691640"/>
            <a:ext cx="7010400" cy="4876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sv-SE" dirty="0" smtClean="0"/>
              <a:t> start</a:t>
            </a:r>
          </a:p>
          <a:p>
            <a:pPr>
              <a:buFont typeface="Arial" pitchFamily="34" charset="0"/>
              <a:buChar char="•"/>
            </a:pPr>
            <a:r>
              <a:rPr lang="sv-SE" dirty="0" smtClean="0"/>
              <a:t> sida 1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2281436"/>
            <a:ext cx="7010400" cy="1463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6919634" y="2219554"/>
            <a:ext cx="1331366" cy="19263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>
                <a:solidFill>
                  <a:schemeClr val="tx1"/>
                </a:solidFill>
              </a:rPr>
              <a:t>div</a:t>
            </a:r>
            <a:r>
              <a:rPr lang="sv-SE" sz="1400" dirty="0" smtClean="0">
                <a:solidFill>
                  <a:schemeClr val="tx1"/>
                </a:solidFill>
              </a:rPr>
              <a:t> #</a:t>
            </a:r>
            <a:r>
              <a:rPr lang="sv-SE" sz="1400" dirty="0" err="1" smtClean="0">
                <a:solidFill>
                  <a:schemeClr val="tx1"/>
                </a:solidFill>
              </a:rPr>
              <a:t>wrapper</a:t>
            </a:r>
            <a:endParaRPr lang="sv-SE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95400" y="2456092"/>
            <a:ext cx="6705600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sv-SE" sz="1100" dirty="0" err="1" smtClean="0"/>
              <a:t>Lorem</a:t>
            </a:r>
            <a:r>
              <a:rPr lang="sv-SE" sz="1100" dirty="0" smtClean="0"/>
              <a:t> </a:t>
            </a:r>
            <a:r>
              <a:rPr lang="sv-SE" sz="1100" dirty="0" err="1" smtClean="0"/>
              <a:t>ipsum</a:t>
            </a:r>
            <a:r>
              <a:rPr lang="sv-SE" sz="1100" dirty="0" smtClean="0"/>
              <a:t> </a:t>
            </a:r>
            <a:r>
              <a:rPr lang="sv-SE" sz="1100" dirty="0" err="1" smtClean="0"/>
              <a:t>dolor</a:t>
            </a:r>
            <a:r>
              <a:rPr lang="sv-SE" sz="1100" dirty="0" smtClean="0"/>
              <a:t> </a:t>
            </a:r>
            <a:r>
              <a:rPr lang="sv-SE" sz="1100" dirty="0" err="1" smtClean="0"/>
              <a:t>sit</a:t>
            </a:r>
            <a:r>
              <a:rPr lang="sv-SE" sz="1100" dirty="0" smtClean="0"/>
              <a:t> </a:t>
            </a:r>
            <a:r>
              <a:rPr lang="sv-SE" sz="1100" dirty="0" err="1" smtClean="0"/>
              <a:t>amet</a:t>
            </a:r>
            <a:r>
              <a:rPr lang="sv-SE" sz="1100" dirty="0" smtClean="0"/>
              <a:t>, </a:t>
            </a:r>
            <a:r>
              <a:rPr lang="sv-SE" sz="1100" dirty="0" err="1" smtClean="0"/>
              <a:t>consectetur</a:t>
            </a:r>
            <a:r>
              <a:rPr lang="sv-SE" sz="1100" dirty="0" smtClean="0"/>
              <a:t> </a:t>
            </a:r>
            <a:r>
              <a:rPr lang="sv-SE" sz="1100" dirty="0" err="1" smtClean="0"/>
              <a:t>adipiscing</a:t>
            </a:r>
            <a:r>
              <a:rPr lang="sv-SE" sz="1100" dirty="0" smtClean="0"/>
              <a:t> elit. Sed </a:t>
            </a:r>
            <a:r>
              <a:rPr lang="sv-SE" sz="1100" dirty="0" err="1" smtClean="0"/>
              <a:t>elementum</a:t>
            </a:r>
            <a:r>
              <a:rPr lang="sv-SE" sz="1100" dirty="0" smtClean="0"/>
              <a:t> </a:t>
            </a:r>
            <a:r>
              <a:rPr lang="sv-SE" sz="1100" dirty="0" err="1" smtClean="0"/>
              <a:t>mi</a:t>
            </a:r>
            <a:r>
              <a:rPr lang="sv-SE" sz="1100" dirty="0" smtClean="0"/>
              <a:t> </a:t>
            </a:r>
            <a:r>
              <a:rPr lang="sv-SE" sz="1100" dirty="0" err="1" smtClean="0"/>
              <a:t>quis</a:t>
            </a:r>
            <a:r>
              <a:rPr lang="sv-SE" sz="1100" dirty="0" smtClean="0"/>
              <a:t> </a:t>
            </a:r>
            <a:r>
              <a:rPr lang="sv-SE" sz="1100" dirty="0" err="1" smtClean="0"/>
              <a:t>ligula</a:t>
            </a:r>
            <a:r>
              <a:rPr lang="sv-SE" sz="1100" dirty="0" smtClean="0"/>
              <a:t> </a:t>
            </a:r>
            <a:r>
              <a:rPr lang="sv-SE" sz="1100" dirty="0" err="1" smtClean="0"/>
              <a:t>pretium</a:t>
            </a:r>
            <a:r>
              <a:rPr lang="sv-SE" sz="1100" dirty="0" smtClean="0"/>
              <a:t> sed rutrum tortor </a:t>
            </a:r>
            <a:r>
              <a:rPr lang="sv-SE" sz="1100" dirty="0" err="1" smtClean="0"/>
              <a:t>posuere</a:t>
            </a:r>
            <a:r>
              <a:rPr lang="sv-SE" sz="1100" dirty="0" smtClean="0"/>
              <a:t>. </a:t>
            </a:r>
            <a:r>
              <a:rPr lang="sv-SE" sz="1100" dirty="0" err="1" smtClean="0"/>
              <a:t>Vivamus</a:t>
            </a:r>
            <a:r>
              <a:rPr lang="sv-SE" sz="1100" dirty="0" smtClean="0"/>
              <a:t> </a:t>
            </a:r>
            <a:r>
              <a:rPr lang="sv-SE" sz="1100" dirty="0" err="1" smtClean="0"/>
              <a:t>aliquet</a:t>
            </a:r>
            <a:r>
              <a:rPr lang="sv-SE" sz="1100" dirty="0" smtClean="0"/>
              <a:t> </a:t>
            </a:r>
            <a:r>
              <a:rPr lang="sv-SE" sz="1100" dirty="0" err="1" smtClean="0"/>
              <a:t>velit</a:t>
            </a:r>
            <a:r>
              <a:rPr lang="sv-SE" sz="1100" dirty="0" smtClean="0"/>
              <a:t> a </a:t>
            </a:r>
            <a:r>
              <a:rPr lang="sv-SE" sz="1100" dirty="0" err="1" smtClean="0"/>
              <a:t>mauris</a:t>
            </a:r>
            <a:r>
              <a:rPr lang="sv-SE" sz="1100" dirty="0" smtClean="0"/>
              <a:t> </a:t>
            </a:r>
            <a:r>
              <a:rPr lang="sv-SE" sz="1100" dirty="0" err="1" smtClean="0"/>
              <a:t>vestibulum</a:t>
            </a:r>
            <a:r>
              <a:rPr lang="sv-SE" sz="1100" dirty="0" smtClean="0"/>
              <a:t> </a:t>
            </a:r>
            <a:r>
              <a:rPr lang="sv-SE" sz="1100" dirty="0" err="1" smtClean="0"/>
              <a:t>commodo</a:t>
            </a:r>
            <a:r>
              <a:rPr lang="sv-SE" sz="1100" dirty="0" smtClean="0"/>
              <a:t>. </a:t>
            </a:r>
            <a:r>
              <a:rPr lang="sv-SE" sz="1100" dirty="0" err="1" smtClean="0"/>
              <a:t>Etiam</a:t>
            </a:r>
            <a:r>
              <a:rPr lang="sv-SE" sz="1100" dirty="0" smtClean="0"/>
              <a:t> </a:t>
            </a:r>
            <a:r>
              <a:rPr lang="sv-SE" sz="1100" dirty="0" err="1" smtClean="0"/>
              <a:t>cursus</a:t>
            </a:r>
            <a:r>
              <a:rPr lang="sv-SE" sz="1100" dirty="0" smtClean="0"/>
              <a:t> </a:t>
            </a:r>
            <a:r>
              <a:rPr lang="sv-SE" sz="1100" dirty="0" err="1" smtClean="0"/>
              <a:t>suscipit</a:t>
            </a:r>
            <a:r>
              <a:rPr lang="sv-SE" sz="1100" dirty="0" smtClean="0"/>
              <a:t> </a:t>
            </a:r>
            <a:r>
              <a:rPr lang="sv-SE" sz="1100" dirty="0" err="1" smtClean="0"/>
              <a:t>lorem</a:t>
            </a:r>
            <a:r>
              <a:rPr lang="sv-SE" sz="1100" dirty="0" smtClean="0"/>
              <a:t>, </a:t>
            </a:r>
            <a:r>
              <a:rPr lang="sv-SE" sz="1100" dirty="0" err="1" smtClean="0"/>
              <a:t>vel</a:t>
            </a:r>
            <a:r>
              <a:rPr lang="sv-SE" sz="1100" dirty="0" smtClean="0"/>
              <a:t> </a:t>
            </a:r>
            <a:r>
              <a:rPr lang="sv-SE" sz="1100" dirty="0" err="1" smtClean="0"/>
              <a:t>mattis</a:t>
            </a:r>
            <a:r>
              <a:rPr lang="sv-SE" sz="1100" dirty="0" smtClean="0"/>
              <a:t> </a:t>
            </a:r>
            <a:r>
              <a:rPr lang="sv-SE" sz="1100" dirty="0" err="1" smtClean="0"/>
              <a:t>metus</a:t>
            </a:r>
            <a:r>
              <a:rPr lang="sv-SE" sz="1100" dirty="0" smtClean="0"/>
              <a:t> </a:t>
            </a:r>
            <a:r>
              <a:rPr lang="sv-SE" sz="1100" dirty="0" err="1" smtClean="0"/>
              <a:t>facilisis</a:t>
            </a:r>
            <a:r>
              <a:rPr lang="sv-SE" sz="1100" dirty="0" smtClean="0"/>
              <a:t> </a:t>
            </a:r>
            <a:r>
              <a:rPr lang="sv-SE" sz="1100" dirty="0" err="1" smtClean="0"/>
              <a:t>ac</a:t>
            </a:r>
            <a:r>
              <a:rPr lang="sv-SE" sz="1100" dirty="0" smtClean="0"/>
              <a:t>. </a:t>
            </a:r>
            <a:r>
              <a:rPr lang="sv-SE" sz="1100" dirty="0" err="1" smtClean="0"/>
              <a:t>Proin</a:t>
            </a:r>
            <a:r>
              <a:rPr lang="sv-SE" sz="1100" dirty="0" smtClean="0"/>
              <a:t> gravida </a:t>
            </a:r>
            <a:r>
              <a:rPr lang="sv-SE" sz="1100" dirty="0" err="1" smtClean="0"/>
              <a:t>lacinia</a:t>
            </a:r>
            <a:r>
              <a:rPr lang="sv-SE" sz="1100" dirty="0" smtClean="0"/>
              <a:t> </a:t>
            </a:r>
            <a:r>
              <a:rPr lang="sv-SE" sz="1100" dirty="0" err="1" smtClean="0"/>
              <a:t>aliquet</a:t>
            </a:r>
            <a:r>
              <a:rPr lang="sv-SE" sz="1100" dirty="0" smtClean="0"/>
              <a:t>. Mauris </a:t>
            </a:r>
            <a:r>
              <a:rPr lang="sv-SE" sz="1100" dirty="0" err="1" smtClean="0"/>
              <a:t>arcu</a:t>
            </a:r>
            <a:r>
              <a:rPr lang="sv-SE" sz="1100" dirty="0" smtClean="0"/>
              <a:t> </a:t>
            </a:r>
            <a:r>
              <a:rPr lang="sv-SE" sz="1100" dirty="0" err="1" smtClean="0"/>
              <a:t>sem</a:t>
            </a:r>
            <a:r>
              <a:rPr lang="sv-SE" sz="1100" dirty="0" smtClean="0"/>
              <a:t>, </a:t>
            </a:r>
            <a:r>
              <a:rPr lang="sv-SE" sz="1100" dirty="0" err="1" smtClean="0"/>
              <a:t>tempor</a:t>
            </a:r>
            <a:r>
              <a:rPr lang="sv-SE" sz="1100" dirty="0" smtClean="0"/>
              <a:t> id gravida </a:t>
            </a:r>
            <a:r>
              <a:rPr lang="sv-SE" sz="1100" dirty="0" err="1" smtClean="0"/>
              <a:t>quis</a:t>
            </a:r>
            <a:r>
              <a:rPr lang="sv-SE" sz="1100" dirty="0" smtClean="0"/>
              <a:t>, </a:t>
            </a:r>
            <a:r>
              <a:rPr lang="sv-SE" sz="1100" dirty="0" err="1" smtClean="0"/>
              <a:t>lacinia</a:t>
            </a:r>
            <a:r>
              <a:rPr lang="sv-SE" sz="1100" dirty="0" smtClean="0"/>
              <a:t> non </a:t>
            </a:r>
            <a:r>
              <a:rPr lang="sv-SE" sz="1100" dirty="0" err="1" smtClean="0"/>
              <a:t>mauris</a:t>
            </a:r>
            <a:r>
              <a:rPr lang="sv-SE" sz="1100" dirty="0" smtClean="0"/>
              <a:t>. </a:t>
            </a:r>
            <a:r>
              <a:rPr lang="sv-SE" sz="1100" dirty="0" err="1" smtClean="0"/>
              <a:t>Etiam</a:t>
            </a:r>
            <a:r>
              <a:rPr lang="sv-SE" sz="1100" dirty="0" smtClean="0"/>
              <a:t> </a:t>
            </a:r>
            <a:r>
              <a:rPr lang="sv-SE" sz="1100" dirty="0" err="1" smtClean="0"/>
              <a:t>ac</a:t>
            </a:r>
            <a:r>
              <a:rPr lang="sv-SE" sz="1100" dirty="0" smtClean="0"/>
              <a:t> ante </a:t>
            </a:r>
            <a:r>
              <a:rPr lang="sv-SE" sz="1100" dirty="0" err="1" smtClean="0"/>
              <a:t>ligula</a:t>
            </a:r>
            <a:r>
              <a:rPr lang="sv-SE" sz="1100" dirty="0" smtClean="0"/>
              <a:t>, a </a:t>
            </a:r>
            <a:r>
              <a:rPr lang="sv-SE" sz="1100" dirty="0" err="1" smtClean="0"/>
              <a:t>tincidunt</a:t>
            </a:r>
            <a:r>
              <a:rPr lang="sv-SE" sz="1100" dirty="0" smtClean="0"/>
              <a:t> </a:t>
            </a:r>
            <a:r>
              <a:rPr lang="sv-SE" sz="1100" dirty="0" err="1" smtClean="0"/>
              <a:t>odio</a:t>
            </a:r>
            <a:r>
              <a:rPr lang="sv-SE" sz="1100" dirty="0" smtClean="0"/>
              <a:t>. </a:t>
            </a:r>
            <a:r>
              <a:rPr lang="sv-SE" sz="1100" dirty="0" err="1" smtClean="0"/>
              <a:t>Vestibulum</a:t>
            </a:r>
            <a:r>
              <a:rPr lang="sv-SE" sz="1100" dirty="0" smtClean="0"/>
              <a:t> ante </a:t>
            </a:r>
            <a:r>
              <a:rPr lang="sv-SE" sz="1100" dirty="0" err="1" smtClean="0"/>
              <a:t>ipsum</a:t>
            </a:r>
            <a:r>
              <a:rPr lang="sv-SE" sz="1100" dirty="0" smtClean="0"/>
              <a:t> </a:t>
            </a:r>
            <a:r>
              <a:rPr lang="sv-SE" sz="1100" dirty="0" err="1" smtClean="0"/>
              <a:t>primis</a:t>
            </a:r>
            <a:r>
              <a:rPr lang="sv-SE" sz="1100" dirty="0" smtClean="0"/>
              <a:t> in </a:t>
            </a:r>
            <a:r>
              <a:rPr lang="sv-SE" sz="1100" dirty="0" err="1" smtClean="0"/>
              <a:t>faucibus</a:t>
            </a:r>
            <a:r>
              <a:rPr lang="sv-SE" sz="1100" dirty="0" smtClean="0"/>
              <a:t> </a:t>
            </a:r>
            <a:r>
              <a:rPr lang="sv-SE" sz="1100" dirty="0" err="1" smtClean="0"/>
              <a:t>orci</a:t>
            </a:r>
            <a:r>
              <a:rPr lang="sv-SE" sz="1100" dirty="0" smtClean="0"/>
              <a:t> </a:t>
            </a:r>
            <a:r>
              <a:rPr lang="sv-SE" sz="1100" dirty="0" err="1" smtClean="0"/>
              <a:t>luctus</a:t>
            </a:r>
            <a:r>
              <a:rPr lang="sv-SE" sz="1100" dirty="0" smtClean="0"/>
              <a:t> et </a:t>
            </a:r>
            <a:r>
              <a:rPr lang="sv-SE" sz="1100" dirty="0" err="1" smtClean="0"/>
              <a:t>ultrices</a:t>
            </a:r>
            <a:r>
              <a:rPr lang="sv-SE" sz="1100" dirty="0" smtClean="0"/>
              <a:t> </a:t>
            </a:r>
            <a:r>
              <a:rPr lang="sv-SE" sz="1100" dirty="0" err="1" smtClean="0"/>
              <a:t>posuere</a:t>
            </a:r>
            <a:r>
              <a:rPr lang="sv-SE" sz="1100" dirty="0" smtClean="0"/>
              <a:t> </a:t>
            </a:r>
            <a:r>
              <a:rPr lang="sv-SE" sz="1100" dirty="0" err="1" smtClean="0"/>
              <a:t>cubilia</a:t>
            </a:r>
            <a:r>
              <a:rPr lang="sv-SE" sz="1100" dirty="0" smtClean="0"/>
              <a:t> </a:t>
            </a:r>
            <a:r>
              <a:rPr lang="sv-SE" sz="1100" dirty="0" err="1" smtClean="0"/>
              <a:t>Curae</a:t>
            </a:r>
            <a:r>
              <a:rPr lang="sv-SE" sz="1100" dirty="0" smtClean="0"/>
              <a:t>; </a:t>
            </a:r>
            <a:r>
              <a:rPr lang="sv-SE" sz="1100" dirty="0" err="1" smtClean="0"/>
              <a:t>Praesent</a:t>
            </a:r>
            <a:r>
              <a:rPr lang="sv-SE" sz="1100" dirty="0" smtClean="0"/>
              <a:t> </a:t>
            </a:r>
            <a:r>
              <a:rPr lang="sv-SE" sz="1100" dirty="0" err="1" smtClean="0"/>
              <a:t>tristique</a:t>
            </a:r>
            <a:r>
              <a:rPr lang="sv-SE" sz="1100" dirty="0" smtClean="0"/>
              <a:t> </a:t>
            </a:r>
            <a:r>
              <a:rPr lang="sv-SE" sz="1100" dirty="0" err="1" smtClean="0"/>
              <a:t>euismod</a:t>
            </a:r>
            <a:r>
              <a:rPr lang="sv-SE" sz="1100" dirty="0" smtClean="0"/>
              <a:t> </a:t>
            </a:r>
            <a:r>
              <a:rPr lang="sv-SE" sz="1100" dirty="0" err="1" smtClean="0"/>
              <a:t>ipsum</a:t>
            </a:r>
            <a:r>
              <a:rPr lang="sv-SE" sz="1100" dirty="0" smtClean="0"/>
              <a:t>, </a:t>
            </a:r>
            <a:r>
              <a:rPr lang="sv-SE" sz="1100" dirty="0" err="1" smtClean="0"/>
              <a:t>mattis</a:t>
            </a:r>
            <a:r>
              <a:rPr lang="sv-SE" sz="1100" dirty="0" smtClean="0"/>
              <a:t> </a:t>
            </a:r>
            <a:r>
              <a:rPr lang="sv-SE" sz="1100" dirty="0" err="1" smtClean="0"/>
              <a:t>venenatis</a:t>
            </a:r>
            <a:r>
              <a:rPr lang="sv-SE" sz="1100" dirty="0" smtClean="0"/>
              <a:t> </a:t>
            </a:r>
            <a:r>
              <a:rPr lang="sv-SE" sz="1100" dirty="0" err="1" smtClean="0"/>
              <a:t>odio</a:t>
            </a:r>
            <a:r>
              <a:rPr lang="sv-SE" sz="1100" dirty="0" smtClean="0"/>
              <a:t> </a:t>
            </a:r>
            <a:r>
              <a:rPr lang="sv-SE" sz="1100" dirty="0" err="1" smtClean="0"/>
              <a:t>condimentum</a:t>
            </a:r>
            <a:r>
              <a:rPr lang="sv-SE" sz="1100" dirty="0" smtClean="0"/>
              <a:t> </a:t>
            </a:r>
            <a:r>
              <a:rPr lang="sv-SE" sz="1100" dirty="0" err="1" smtClean="0"/>
              <a:t>ac</a:t>
            </a:r>
            <a:r>
              <a:rPr lang="sv-SE" sz="1100" dirty="0" smtClean="0"/>
              <a:t>. </a:t>
            </a:r>
            <a:endParaRPr lang="sv-SE" sz="1100" dirty="0"/>
          </a:p>
        </p:txBody>
      </p:sp>
      <p:sp>
        <p:nvSpPr>
          <p:cNvPr id="12" name="Rectangle 11"/>
          <p:cNvSpPr/>
          <p:nvPr/>
        </p:nvSpPr>
        <p:spPr>
          <a:xfrm>
            <a:off x="1171651" y="2328063"/>
            <a:ext cx="1280160" cy="1828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content</a:t>
            </a:r>
            <a:endParaRPr lang="sv-SE" sz="1400" dirty="0"/>
          </a:p>
        </p:txBody>
      </p:sp>
      <p:sp>
        <p:nvSpPr>
          <p:cNvPr id="13" name="Rectangle 12"/>
          <p:cNvSpPr/>
          <p:nvPr/>
        </p:nvSpPr>
        <p:spPr>
          <a:xfrm>
            <a:off x="1066800" y="3886200"/>
            <a:ext cx="7010400" cy="5486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6919634" y="3849625"/>
            <a:ext cx="1216498" cy="18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sidebar</a:t>
            </a:r>
            <a:endParaRPr lang="sv-SE" sz="1400" dirty="0"/>
          </a:p>
        </p:txBody>
      </p:sp>
      <p:sp>
        <p:nvSpPr>
          <p:cNvPr id="15" name="Rectangle 14"/>
          <p:cNvSpPr/>
          <p:nvPr/>
        </p:nvSpPr>
        <p:spPr>
          <a:xfrm>
            <a:off x="1066800" y="4598213"/>
            <a:ext cx="7010400" cy="5486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7020272" y="4526280"/>
            <a:ext cx="111586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footer</a:t>
            </a:r>
            <a:endParaRPr lang="sv-SE" sz="1400" dirty="0"/>
          </a:p>
        </p:txBody>
      </p:sp>
      <p:sp>
        <p:nvSpPr>
          <p:cNvPr id="17" name="Rectangle 16"/>
          <p:cNvSpPr/>
          <p:nvPr/>
        </p:nvSpPr>
        <p:spPr>
          <a:xfrm>
            <a:off x="1066174" y="1404584"/>
            <a:ext cx="7010400" cy="1828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971600" y="1374104"/>
            <a:ext cx="1341120" cy="1219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top</a:t>
            </a:r>
            <a:endParaRPr lang="sv-SE" sz="1400" dirty="0"/>
          </a:p>
        </p:txBody>
      </p:sp>
      <p:sp>
        <p:nvSpPr>
          <p:cNvPr id="19" name="Rectangle 18"/>
          <p:cNvSpPr/>
          <p:nvPr/>
        </p:nvSpPr>
        <p:spPr>
          <a:xfrm>
            <a:off x="6977069" y="1653235"/>
            <a:ext cx="1341120" cy="1828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#navigation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94374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dirty="0" smtClean="0"/>
              <a:t>Layouter med CSS – en bra grund</a:t>
            </a:r>
            <a:endParaRPr lang="sv-SE" sz="36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345332"/>
            <a:ext cx="4987280" cy="3958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8603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dirty="0" smtClean="0"/>
              <a:t>Exempel på klassiska layouter</a:t>
            </a:r>
            <a:endParaRPr lang="sv-SE" sz="4000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99559"/>
            <a:ext cx="28416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091786"/>
            <a:ext cx="28416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091787"/>
            <a:ext cx="28416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263" y="3636384"/>
            <a:ext cx="2978777" cy="1821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66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Negativa marginaler</a:t>
            </a:r>
            <a:endParaRPr lang="sv-SE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6" y="1201316"/>
            <a:ext cx="3483148" cy="213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812" y="1201316"/>
            <a:ext cx="3483148" cy="213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>
            <a:off x="8199164" y="2282139"/>
            <a:ext cx="5493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>
          <a:xfrm>
            <a:off x="4166716" y="2065412"/>
            <a:ext cx="792088" cy="432048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3361556"/>
            <a:ext cx="2642847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23528" y="343486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Problem: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396552" y="4319260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400" dirty="0" smtClean="0">
                <a:latin typeface="Minya Nouvelle" pitchFamily="2" charset="0"/>
              </a:rPr>
              <a:t>ordningen i HTML-koden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283968" y="3935005"/>
            <a:ext cx="4320480" cy="9387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"wrapper"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"content"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&lt;p&gt;…&lt;/p&gt;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&lt;/div&gt;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48064" y="4813423"/>
            <a:ext cx="2534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2000" dirty="0" smtClean="0">
                <a:latin typeface="Minya Nouvelle" pitchFamily="2" charset="0"/>
              </a:rPr>
              <a:t>+</a:t>
            </a:r>
            <a:br>
              <a:rPr lang="sv-SE" sz="2000" dirty="0" smtClean="0">
                <a:latin typeface="Minya Nouvelle" pitchFamily="2" charset="0"/>
              </a:rPr>
            </a:br>
            <a:r>
              <a:rPr lang="sv-SE" sz="2000" dirty="0" smtClean="0">
                <a:latin typeface="Minya Nouvelle" pitchFamily="2" charset="0"/>
              </a:rPr>
              <a:t>negativa marginaler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83968" y="350557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Lösning:</a:t>
            </a:r>
          </a:p>
        </p:txBody>
      </p:sp>
    </p:spTree>
    <p:extLst>
      <p:ext uri="{BB962C8B-B14F-4D97-AF65-F5344CB8AC3E}">
        <p14:creationId xmlns:p14="http://schemas.microsoft.com/office/powerpoint/2010/main" val="1613965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42" grpId="0" animBg="1"/>
      <p:bldP spid="38" grpId="0"/>
      <p:bldP spid="4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41764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/>
          <p:nvPr/>
        </p:nvCxnSpPr>
        <p:spPr>
          <a:xfrm>
            <a:off x="2483768" y="965912"/>
            <a:ext cx="0" cy="203560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5576" y="1080899"/>
            <a:ext cx="1066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>width:150px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5576" y="4225652"/>
            <a:ext cx="756084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755576" y="2929508"/>
            <a:ext cx="7560840" cy="1152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827584" y="2979101"/>
            <a:ext cx="7416824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Line Callout 1 21"/>
          <p:cNvSpPr/>
          <p:nvPr/>
        </p:nvSpPr>
        <p:spPr>
          <a:xfrm>
            <a:off x="4788008" y="1915421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400" b="1" i="1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400" b="1" i="1" dirty="0" err="1" smtClean="0"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400" b="1" i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sv-SE" sz="1400" b="1" i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float:left</a:t>
            </a:r>
            <a:endParaRPr lang="sv-SE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165549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>
                <a:latin typeface="Minya Nouvelle" pitchFamily="2" charset="0"/>
              </a:rPr>
              <a:t>2</a:t>
            </a:r>
            <a:endParaRPr lang="sv-SE" sz="3600" dirty="0" smtClean="0">
              <a:latin typeface="Minya Nouvelle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41764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755576" y="4225652"/>
            <a:ext cx="756084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TextBox 20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576" y="2929508"/>
            <a:ext cx="7560840" cy="1152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827584" y="2979101"/>
            <a:ext cx="7416824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48144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4788024" y="1911707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15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02138E-6 L -0.00382 -0.319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15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18245E-6 L 3.05556E-6 -0.321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0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64066E-6 L 0.22066 -0.3329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-166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1056 L 3.05556E-6 -0.209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9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04943E-6 L -1.66667E-6 0.147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6" grpId="0" animBg="1"/>
      <p:bldP spid="10" grpId="0" animBg="1"/>
      <p:bldP spid="22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4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>
                <a:latin typeface="Minya Nouvelle" pitchFamily="2" charset="0"/>
              </a:rPr>
              <a:t>3</a:t>
            </a:r>
            <a:endParaRPr lang="sv-SE" sz="3600" dirty="0" smtClean="0">
              <a:latin typeface="Minya Nouvelle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3024336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755576" y="3004931"/>
            <a:ext cx="756084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152128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4" y="1178901"/>
            <a:ext cx="5781313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804248" y="222622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627369" cy="2539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>margin-left:150px;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927" cy="151216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</p:spTree>
    <p:extLst>
      <p:ext uri="{BB962C8B-B14F-4D97-AF65-F5344CB8AC3E}">
        <p14:creationId xmlns:p14="http://schemas.microsoft.com/office/powerpoint/2010/main" val="1078176963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23762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6516216" y="2425452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width:160px;</a:t>
            </a:r>
          </a:p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float:right</a:t>
            </a: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; 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152128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4" y="1178901"/>
            <a:ext cx="5781313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804248" y="222622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627369" cy="2539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margin-left:150px;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927" cy="151216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</p:spTree>
    <p:extLst>
      <p:ext uri="{BB962C8B-B14F-4D97-AF65-F5344CB8AC3E}">
        <p14:creationId xmlns:p14="http://schemas.microsoft.com/office/powerpoint/2010/main" val="799789898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Klasselektor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395536" y="2242527"/>
            <a:ext cx="3911886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.avatar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.active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27984" y="1688528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avatar active"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avatar active"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72400" y="0"/>
            <a:ext cx="436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971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5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2880320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656184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5" y="1178901"/>
            <a:ext cx="3981114" cy="15345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804248" y="222622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707519" cy="4154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margin-left:150px;</a:t>
            </a:r>
          </a:p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margin-right:160px;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463" cy="201622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4932" y="2857500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width:160px;</a:t>
            </a:r>
          </a:p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float:right</a:t>
            </a: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; 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43282" y="985292"/>
            <a:ext cx="927" cy="18722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992267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8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6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2880320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656184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5" y="1178901"/>
            <a:ext cx="3981114" cy="15345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300192" y="49188"/>
            <a:ext cx="1944216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sv-SE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-right:-180px</a:t>
            </a:r>
            <a:endParaRPr lang="sv-SE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707519" cy="4154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margin-left:150px;</a:t>
            </a:r>
          </a:p>
          <a:p>
            <a:r>
              <a:rPr lang="sv-SE" sz="105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margin-right:160px;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463" cy="201622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4932" y="2857500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width:160px;</a:t>
            </a:r>
          </a:p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float:right</a:t>
            </a: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; 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43282" y="985292"/>
            <a:ext cx="927" cy="18722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15489" y="1033095"/>
            <a:ext cx="927" cy="18722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991821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08E-6 L -0.20244 -0.001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22" y="-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86254E-6 L -5.55556E-7 -0.2957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7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1872208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755576" y="1071700"/>
            <a:ext cx="7560840" cy="1656184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5" y="1098029"/>
            <a:ext cx="3981114" cy="15345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94932" y="1114916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Sidebar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095" y="2632612"/>
            <a:ext cx="398111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582558" y="1899792"/>
            <a:ext cx="57309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85280" y="1870988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2" name="Group 21"/>
          <p:cNvGrpSpPr/>
          <p:nvPr/>
        </p:nvGrpSpPr>
        <p:grpSpPr>
          <a:xfrm>
            <a:off x="5796136" y="4556495"/>
            <a:ext cx="1623377" cy="792088"/>
            <a:chOff x="251520" y="4663307"/>
            <a:chExt cx="1623377" cy="792088"/>
          </a:xfrm>
        </p:grpSpPr>
        <p:pic>
          <p:nvPicPr>
            <p:cNvPr id="23" name="Picture 10" descr="S:\dfm\info\icons\v-collections\v_collections_png\software_graphics_media\64x64\shadow\film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6034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94778" y="4772757"/>
              <a:ext cx="10801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Se demo </a:t>
              </a:r>
              <a:br>
                <a:rPr lang="sv-SE" sz="1600" dirty="0" smtClean="0">
                  <a:latin typeface="Minya Nouvelle" pitchFamily="2" charset="0"/>
                </a:rPr>
              </a:br>
              <a:r>
                <a:rPr lang="sv-SE" sz="1600" dirty="0" smtClean="0">
                  <a:latin typeface="Minya Nouvelle" pitchFamily="2" charset="0"/>
                </a:rPr>
                <a:t>#7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51520" y="4663307"/>
              <a:ext cx="1584176" cy="792088"/>
            </a:xfrm>
            <a:prstGeom prst="roundRect">
              <a:avLst/>
            </a:prstGeom>
            <a:noFill/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917029975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7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7416824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438964" y="1057300"/>
            <a:ext cx="6869340" cy="23762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539552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539552" y="1071700"/>
            <a:ext cx="6696744" cy="2289856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247071" y="1098029"/>
            <a:ext cx="3045009" cy="21915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64088" y="1114916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Sidebar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47071" y="3289548"/>
            <a:ext cx="304500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311269" y="1899792"/>
            <a:ext cx="57309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7560328" y="1870988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3" name="Group 12"/>
          <p:cNvGrpSpPr/>
          <p:nvPr/>
        </p:nvGrpSpPr>
        <p:grpSpPr>
          <a:xfrm>
            <a:off x="5796136" y="4556495"/>
            <a:ext cx="1623377" cy="792088"/>
            <a:chOff x="251520" y="4663307"/>
            <a:chExt cx="1623377" cy="792088"/>
          </a:xfrm>
        </p:grpSpPr>
        <p:pic>
          <p:nvPicPr>
            <p:cNvPr id="14" name="Picture 10" descr="S:\dfm\info\icons\v-collections\v_collections_png\software_graphics_media\64x64\shadow\film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6034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794778" y="4772757"/>
              <a:ext cx="10801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Se demo </a:t>
              </a:r>
              <a:br>
                <a:rPr lang="sv-SE" sz="1600" dirty="0" smtClean="0">
                  <a:latin typeface="Minya Nouvelle" pitchFamily="2" charset="0"/>
                </a:rPr>
              </a:br>
              <a:r>
                <a:rPr lang="sv-SE" sz="1600" dirty="0" smtClean="0">
                  <a:latin typeface="Minya Nouvelle" pitchFamily="2" charset="0"/>
                </a:rPr>
                <a:t>#7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51520" y="4663307"/>
              <a:ext cx="1584176" cy="792088"/>
            </a:xfrm>
            <a:prstGeom prst="roundRect">
              <a:avLst/>
            </a:prstGeom>
            <a:noFill/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40152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min/max </a:t>
            </a:r>
            <a:r>
              <a:rPr lang="sv-SE" dirty="0" err="1" smtClean="0"/>
              <a:t>width</a:t>
            </a:r>
            <a:r>
              <a:rPr lang="sv-SE" dirty="0" smtClean="0"/>
              <a:t>/</a:t>
            </a:r>
            <a:r>
              <a:rPr lang="sv-SE" dirty="0" err="1" smtClean="0"/>
              <a:t>height</a:t>
            </a:r>
            <a:endParaRPr lang="sv-SE" dirty="0"/>
          </a:p>
        </p:txBody>
      </p:sp>
      <p:grpSp>
        <p:nvGrpSpPr>
          <p:cNvPr id="4" name="Group 3"/>
          <p:cNvGrpSpPr/>
          <p:nvPr/>
        </p:nvGrpSpPr>
        <p:grpSpPr>
          <a:xfrm>
            <a:off x="6975804" y="3937620"/>
            <a:ext cx="2016224" cy="1492343"/>
            <a:chOff x="6732240" y="1301860"/>
            <a:chExt cx="2016224" cy="1492343"/>
          </a:xfrm>
        </p:grpSpPr>
        <p:pic>
          <p:nvPicPr>
            <p:cNvPr id="5" name="Picture 10" descr="http://www.favbrowser.com/wp-content/uploads/2010/08/internetexplorer7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543" y="1301860"/>
              <a:ext cx="807533" cy="80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S:\dfm\info\icons\v-collections\v_collections_png\basic_foundation\48x48\shadow\sign_warn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309" y="1677527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732240" y="2209428"/>
              <a:ext cx="2016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Stöds först från och med IE7</a:t>
              </a:r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516079"/>
              </p:ext>
            </p:extLst>
          </p:nvPr>
        </p:nvGraphicFramePr>
        <p:xfrm>
          <a:off x="506922" y="3774503"/>
          <a:ext cx="2269082" cy="1676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69082"/>
              </a:tblGrid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egenskaper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min-</a:t>
                      </a:r>
                      <a:r>
                        <a:rPr lang="sv-SE" sz="1600" dirty="0" err="1" smtClean="0"/>
                        <a:t>width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min-</a:t>
                      </a:r>
                      <a:r>
                        <a:rPr lang="sv-SE" sz="1600" dirty="0" err="1" smtClean="0"/>
                        <a:t>height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max-</a:t>
                      </a:r>
                      <a:r>
                        <a:rPr lang="sv-SE" sz="1600" dirty="0" err="1" smtClean="0"/>
                        <a:t>height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min-</a:t>
                      </a:r>
                      <a:r>
                        <a:rPr lang="sv-SE" sz="1600" dirty="0" err="1" smtClean="0"/>
                        <a:t>height</a:t>
                      </a:r>
                      <a:endParaRPr lang="sv-SE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07122" y="1125874"/>
            <a:ext cx="3416806" cy="2209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862971" y="1202074"/>
            <a:ext cx="1836821" cy="20203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 11"/>
          <p:cNvSpPr/>
          <p:nvPr/>
        </p:nvSpPr>
        <p:spPr>
          <a:xfrm>
            <a:off x="939172" y="1278274"/>
            <a:ext cx="1734778" cy="2525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2258324" y="1567834"/>
            <a:ext cx="408182" cy="13258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939171" y="1567834"/>
            <a:ext cx="204091" cy="1325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1178974" y="1567834"/>
            <a:ext cx="1020456" cy="1325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926111" y="2950982"/>
            <a:ext cx="1734771" cy="1894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4567110" y="1125874"/>
            <a:ext cx="3416806" cy="2209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4686796" y="1202074"/>
            <a:ext cx="3177433" cy="20203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4762996" y="1278274"/>
            <a:ext cx="3000913" cy="2525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7044742" y="1569702"/>
            <a:ext cx="706095" cy="13258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4762996" y="1567834"/>
            <a:ext cx="353048" cy="1325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 21"/>
          <p:cNvSpPr/>
          <p:nvPr/>
        </p:nvSpPr>
        <p:spPr>
          <a:xfrm>
            <a:off x="5210564" y="1569702"/>
            <a:ext cx="1765240" cy="1325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 22"/>
          <p:cNvSpPr/>
          <p:nvPr/>
        </p:nvSpPr>
        <p:spPr>
          <a:xfrm>
            <a:off x="4749936" y="2950982"/>
            <a:ext cx="3000901" cy="1894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/>
          <p:nvPr/>
        </p:nvCxnSpPr>
        <p:spPr>
          <a:xfrm>
            <a:off x="2699792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9184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84368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665608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239164" y="2232642"/>
            <a:ext cx="4606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642104" y="2204260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Oval 31"/>
          <p:cNvSpPr/>
          <p:nvPr/>
        </p:nvSpPr>
        <p:spPr>
          <a:xfrm>
            <a:off x="7833960" y="2209428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821376" y="2237974"/>
            <a:ext cx="495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37025" y="333567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min-</a:t>
            </a:r>
            <a:r>
              <a:rPr lang="sv-SE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endParaRPr lang="sv-SE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52120" y="334108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max-</a:t>
            </a:r>
            <a:r>
              <a:rPr lang="sv-SE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endParaRPr lang="sv-SE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98800" y="4009628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#container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max-width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1480px;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min-width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960px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64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Tables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2209428"/>
            <a:ext cx="6400800" cy="1460500"/>
          </a:xfrm>
        </p:spPr>
        <p:txBody>
          <a:bodyPr/>
          <a:lstStyle/>
          <a:p>
            <a:r>
              <a:rPr lang="sv-SE" sz="3600" dirty="0" smtClean="0"/>
              <a:t>Table layout is </a:t>
            </a:r>
            <a:r>
              <a:rPr lang="sv-SE" sz="3600" dirty="0" err="1" smtClean="0"/>
              <a:t>dead</a:t>
            </a:r>
            <a:r>
              <a:rPr lang="sv-SE" sz="3600" dirty="0" smtClean="0"/>
              <a:t>, long live table layout!</a:t>
            </a:r>
          </a:p>
          <a:p>
            <a:endParaRPr lang="sv-SE" sz="3600" dirty="0"/>
          </a:p>
          <a:p>
            <a:r>
              <a:rPr lang="sv-SE" sz="3600" dirty="0">
                <a:hlinkClick r:id="rId2"/>
              </a:rPr>
              <a:t>http://www.w3.org/TR/CSS21/tables.html</a:t>
            </a:r>
            <a:endParaRPr lang="sv-SE" sz="3600" dirty="0"/>
          </a:p>
        </p:txBody>
      </p:sp>
    </p:spTree>
    <p:extLst>
      <p:ext uri="{BB962C8B-B14F-4D97-AF65-F5344CB8AC3E}">
        <p14:creationId xmlns:p14="http://schemas.microsoft.com/office/powerpoint/2010/main" val="12638238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Sprites</a:t>
            </a:r>
            <a:endParaRPr lang="sv-SE" dirty="0"/>
          </a:p>
        </p:txBody>
      </p:sp>
      <p:pic>
        <p:nvPicPr>
          <p:cNvPr id="4" name="Picture 2" descr="http://www.studio-quena.be/cyborgjeff/site/wp-content/uploads/2008/11/giana-sisters-screenshot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281300"/>
            <a:ext cx="5913120" cy="3695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4501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 Sprites</a:t>
            </a:r>
            <a:endParaRPr lang="sv-S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8310" y="1170389"/>
            <a:ext cx="2098731" cy="4109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2220563" y="1088229"/>
            <a:ext cx="3322143" cy="4266389"/>
          </a:xfrm>
          <a:custGeom>
            <a:avLst/>
            <a:gdLst>
              <a:gd name="connsiteX0" fmla="*/ 0 w 1600200"/>
              <a:gd name="connsiteY0" fmla="*/ 0 h 1494100"/>
              <a:gd name="connsiteX1" fmla="*/ 1600200 w 1600200"/>
              <a:gd name="connsiteY1" fmla="*/ 0 h 1494100"/>
              <a:gd name="connsiteX2" fmla="*/ 1600200 w 1600200"/>
              <a:gd name="connsiteY2" fmla="*/ 1494100 h 1494100"/>
              <a:gd name="connsiteX3" fmla="*/ 0 w 1600200"/>
              <a:gd name="connsiteY3" fmla="*/ 1494100 h 1494100"/>
              <a:gd name="connsiteX4" fmla="*/ 0 w 1600200"/>
              <a:gd name="connsiteY4" fmla="*/ 0 h 1494100"/>
              <a:gd name="connsiteX5" fmla="*/ 186763 w 1600200"/>
              <a:gd name="connsiteY5" fmla="*/ 186763 h 1494100"/>
              <a:gd name="connsiteX6" fmla="*/ 186763 w 1600200"/>
              <a:gd name="connsiteY6" fmla="*/ 1307338 h 1494100"/>
              <a:gd name="connsiteX7" fmla="*/ 1413438 w 1600200"/>
              <a:gd name="connsiteY7" fmla="*/ 1307338 h 1494100"/>
              <a:gd name="connsiteX8" fmla="*/ 1413438 w 1600200"/>
              <a:gd name="connsiteY8" fmla="*/ 186763 h 1494100"/>
              <a:gd name="connsiteX9" fmla="*/ 186763 w 1600200"/>
              <a:gd name="connsiteY9" fmla="*/ 186763 h 1494100"/>
              <a:gd name="connsiteX0" fmla="*/ 0 w 2961190"/>
              <a:gd name="connsiteY0" fmla="*/ 0 h 1494100"/>
              <a:gd name="connsiteX1" fmla="*/ 1600200 w 2961190"/>
              <a:gd name="connsiteY1" fmla="*/ 0 h 1494100"/>
              <a:gd name="connsiteX2" fmla="*/ 2961190 w 2961190"/>
              <a:gd name="connsiteY2" fmla="*/ 1491206 h 1494100"/>
              <a:gd name="connsiteX3" fmla="*/ 0 w 2961190"/>
              <a:gd name="connsiteY3" fmla="*/ 1494100 h 1494100"/>
              <a:gd name="connsiteX4" fmla="*/ 0 w 2961190"/>
              <a:gd name="connsiteY4" fmla="*/ 0 h 1494100"/>
              <a:gd name="connsiteX5" fmla="*/ 186763 w 2961190"/>
              <a:gd name="connsiteY5" fmla="*/ 186763 h 1494100"/>
              <a:gd name="connsiteX6" fmla="*/ 186763 w 2961190"/>
              <a:gd name="connsiteY6" fmla="*/ 1307338 h 1494100"/>
              <a:gd name="connsiteX7" fmla="*/ 1413438 w 2961190"/>
              <a:gd name="connsiteY7" fmla="*/ 1307338 h 1494100"/>
              <a:gd name="connsiteX8" fmla="*/ 1413438 w 2961190"/>
              <a:gd name="connsiteY8" fmla="*/ 186763 h 1494100"/>
              <a:gd name="connsiteX9" fmla="*/ 186763 w 2961190"/>
              <a:gd name="connsiteY9" fmla="*/ 186763 h 1494100"/>
              <a:gd name="connsiteX0" fmla="*/ 0 w 2966012"/>
              <a:gd name="connsiteY0" fmla="*/ 0 h 1494100"/>
              <a:gd name="connsiteX1" fmla="*/ 2966012 w 2966012"/>
              <a:gd name="connsiteY1" fmla="*/ 11574 h 1494100"/>
              <a:gd name="connsiteX2" fmla="*/ 2961190 w 2966012"/>
              <a:gd name="connsiteY2" fmla="*/ 1491206 h 1494100"/>
              <a:gd name="connsiteX3" fmla="*/ 0 w 2966012"/>
              <a:gd name="connsiteY3" fmla="*/ 1494100 h 1494100"/>
              <a:gd name="connsiteX4" fmla="*/ 0 w 2966012"/>
              <a:gd name="connsiteY4" fmla="*/ 0 h 1494100"/>
              <a:gd name="connsiteX5" fmla="*/ 186763 w 2966012"/>
              <a:gd name="connsiteY5" fmla="*/ 186763 h 1494100"/>
              <a:gd name="connsiteX6" fmla="*/ 186763 w 2966012"/>
              <a:gd name="connsiteY6" fmla="*/ 1307338 h 1494100"/>
              <a:gd name="connsiteX7" fmla="*/ 1413438 w 2966012"/>
              <a:gd name="connsiteY7" fmla="*/ 1307338 h 1494100"/>
              <a:gd name="connsiteX8" fmla="*/ 1413438 w 2966012"/>
              <a:gd name="connsiteY8" fmla="*/ 186763 h 1494100"/>
              <a:gd name="connsiteX9" fmla="*/ 186763 w 2966012"/>
              <a:gd name="connsiteY9" fmla="*/ 186763 h 1494100"/>
              <a:gd name="connsiteX0" fmla="*/ 0 w 2977587"/>
              <a:gd name="connsiteY0" fmla="*/ 0 h 1887639"/>
              <a:gd name="connsiteX1" fmla="*/ 2977587 w 2977587"/>
              <a:gd name="connsiteY1" fmla="*/ 405113 h 1887639"/>
              <a:gd name="connsiteX2" fmla="*/ 2972765 w 2977587"/>
              <a:gd name="connsiteY2" fmla="*/ 1884745 h 1887639"/>
              <a:gd name="connsiteX3" fmla="*/ 11575 w 2977587"/>
              <a:gd name="connsiteY3" fmla="*/ 1887639 h 1887639"/>
              <a:gd name="connsiteX4" fmla="*/ 0 w 2977587"/>
              <a:gd name="connsiteY4" fmla="*/ 0 h 1887639"/>
              <a:gd name="connsiteX5" fmla="*/ 198338 w 2977587"/>
              <a:gd name="connsiteY5" fmla="*/ 580302 h 1887639"/>
              <a:gd name="connsiteX6" fmla="*/ 198338 w 2977587"/>
              <a:gd name="connsiteY6" fmla="*/ 1700877 h 1887639"/>
              <a:gd name="connsiteX7" fmla="*/ 1425013 w 2977587"/>
              <a:gd name="connsiteY7" fmla="*/ 1700877 h 1887639"/>
              <a:gd name="connsiteX8" fmla="*/ 1425013 w 2977587"/>
              <a:gd name="connsiteY8" fmla="*/ 580302 h 1887639"/>
              <a:gd name="connsiteX9" fmla="*/ 198338 w 2977587"/>
              <a:gd name="connsiteY9" fmla="*/ 580302 h 1887639"/>
              <a:gd name="connsiteX0" fmla="*/ 0 w 2989162"/>
              <a:gd name="connsiteY0" fmla="*/ 0 h 1887639"/>
              <a:gd name="connsiteX1" fmla="*/ 2989162 w 2989162"/>
              <a:gd name="connsiteY1" fmla="*/ 11573 h 1887639"/>
              <a:gd name="connsiteX2" fmla="*/ 2972765 w 2989162"/>
              <a:gd name="connsiteY2" fmla="*/ 1884745 h 1887639"/>
              <a:gd name="connsiteX3" fmla="*/ 11575 w 2989162"/>
              <a:gd name="connsiteY3" fmla="*/ 1887639 h 1887639"/>
              <a:gd name="connsiteX4" fmla="*/ 0 w 2989162"/>
              <a:gd name="connsiteY4" fmla="*/ 0 h 1887639"/>
              <a:gd name="connsiteX5" fmla="*/ 198338 w 2989162"/>
              <a:gd name="connsiteY5" fmla="*/ 580302 h 1887639"/>
              <a:gd name="connsiteX6" fmla="*/ 198338 w 2989162"/>
              <a:gd name="connsiteY6" fmla="*/ 1700877 h 1887639"/>
              <a:gd name="connsiteX7" fmla="*/ 1425013 w 2989162"/>
              <a:gd name="connsiteY7" fmla="*/ 1700877 h 1887639"/>
              <a:gd name="connsiteX8" fmla="*/ 1425013 w 2989162"/>
              <a:gd name="connsiteY8" fmla="*/ 580302 h 1887639"/>
              <a:gd name="connsiteX9" fmla="*/ 198338 w 2989162"/>
              <a:gd name="connsiteY9" fmla="*/ 580302 h 1887639"/>
              <a:gd name="connsiteX0" fmla="*/ 0 w 2989162"/>
              <a:gd name="connsiteY0" fmla="*/ 0 h 2802039"/>
              <a:gd name="connsiteX1" fmla="*/ 2989162 w 2989162"/>
              <a:gd name="connsiteY1" fmla="*/ 925973 h 2802039"/>
              <a:gd name="connsiteX2" fmla="*/ 2972765 w 2989162"/>
              <a:gd name="connsiteY2" fmla="*/ 2799145 h 2802039"/>
              <a:gd name="connsiteX3" fmla="*/ 11575 w 2989162"/>
              <a:gd name="connsiteY3" fmla="*/ 2802039 h 2802039"/>
              <a:gd name="connsiteX4" fmla="*/ 0 w 2989162"/>
              <a:gd name="connsiteY4" fmla="*/ 0 h 2802039"/>
              <a:gd name="connsiteX5" fmla="*/ 198338 w 2989162"/>
              <a:gd name="connsiteY5" fmla="*/ 1494702 h 2802039"/>
              <a:gd name="connsiteX6" fmla="*/ 198338 w 2989162"/>
              <a:gd name="connsiteY6" fmla="*/ 2615277 h 2802039"/>
              <a:gd name="connsiteX7" fmla="*/ 1425013 w 2989162"/>
              <a:gd name="connsiteY7" fmla="*/ 2615277 h 2802039"/>
              <a:gd name="connsiteX8" fmla="*/ 1425013 w 2989162"/>
              <a:gd name="connsiteY8" fmla="*/ 1494702 h 2802039"/>
              <a:gd name="connsiteX9" fmla="*/ 198338 w 2989162"/>
              <a:gd name="connsiteY9" fmla="*/ 1494702 h 2802039"/>
              <a:gd name="connsiteX0" fmla="*/ 0 w 3048000"/>
              <a:gd name="connsiteY0" fmla="*/ 0 h 2802039"/>
              <a:gd name="connsiteX1" fmla="*/ 3048000 w 3048000"/>
              <a:gd name="connsiteY1" fmla="*/ 0 h 2802039"/>
              <a:gd name="connsiteX2" fmla="*/ 2972765 w 3048000"/>
              <a:gd name="connsiteY2" fmla="*/ 2799145 h 2802039"/>
              <a:gd name="connsiteX3" fmla="*/ 11575 w 3048000"/>
              <a:gd name="connsiteY3" fmla="*/ 2802039 h 2802039"/>
              <a:gd name="connsiteX4" fmla="*/ 0 w 3048000"/>
              <a:gd name="connsiteY4" fmla="*/ 0 h 2802039"/>
              <a:gd name="connsiteX5" fmla="*/ 198338 w 3048000"/>
              <a:gd name="connsiteY5" fmla="*/ 1494702 h 2802039"/>
              <a:gd name="connsiteX6" fmla="*/ 198338 w 3048000"/>
              <a:gd name="connsiteY6" fmla="*/ 2615277 h 2802039"/>
              <a:gd name="connsiteX7" fmla="*/ 1425013 w 3048000"/>
              <a:gd name="connsiteY7" fmla="*/ 2615277 h 2802039"/>
              <a:gd name="connsiteX8" fmla="*/ 1425013 w 3048000"/>
              <a:gd name="connsiteY8" fmla="*/ 1494702 h 2802039"/>
              <a:gd name="connsiteX9" fmla="*/ 198338 w 3048000"/>
              <a:gd name="connsiteY9" fmla="*/ 1494702 h 2802039"/>
              <a:gd name="connsiteX0" fmla="*/ 0 w 2974372"/>
              <a:gd name="connsiteY0" fmla="*/ 0 h 2802039"/>
              <a:gd name="connsiteX1" fmla="*/ 2971800 w 2974372"/>
              <a:gd name="connsiteY1" fmla="*/ 0 h 2802039"/>
              <a:gd name="connsiteX2" fmla="*/ 2972765 w 2974372"/>
              <a:gd name="connsiteY2" fmla="*/ 2799145 h 2802039"/>
              <a:gd name="connsiteX3" fmla="*/ 11575 w 2974372"/>
              <a:gd name="connsiteY3" fmla="*/ 2802039 h 2802039"/>
              <a:gd name="connsiteX4" fmla="*/ 0 w 2974372"/>
              <a:gd name="connsiteY4" fmla="*/ 0 h 2802039"/>
              <a:gd name="connsiteX5" fmla="*/ 198338 w 2974372"/>
              <a:gd name="connsiteY5" fmla="*/ 1494702 h 2802039"/>
              <a:gd name="connsiteX6" fmla="*/ 198338 w 2974372"/>
              <a:gd name="connsiteY6" fmla="*/ 2615277 h 2802039"/>
              <a:gd name="connsiteX7" fmla="*/ 1425013 w 2974372"/>
              <a:gd name="connsiteY7" fmla="*/ 2615277 h 2802039"/>
              <a:gd name="connsiteX8" fmla="*/ 1425013 w 2974372"/>
              <a:gd name="connsiteY8" fmla="*/ 1494702 h 2802039"/>
              <a:gd name="connsiteX9" fmla="*/ 198338 w 2974372"/>
              <a:gd name="connsiteY9" fmla="*/ 1494702 h 2802039"/>
              <a:gd name="connsiteX0" fmla="*/ 0 w 2973407"/>
              <a:gd name="connsiteY0" fmla="*/ 0 h 5257800"/>
              <a:gd name="connsiteX1" fmla="*/ 2971800 w 2973407"/>
              <a:gd name="connsiteY1" fmla="*/ 0 h 5257800"/>
              <a:gd name="connsiteX2" fmla="*/ 2971800 w 2973407"/>
              <a:gd name="connsiteY2" fmla="*/ 5257800 h 5257800"/>
              <a:gd name="connsiteX3" fmla="*/ 11575 w 2973407"/>
              <a:gd name="connsiteY3" fmla="*/ 2802039 h 5257800"/>
              <a:gd name="connsiteX4" fmla="*/ 0 w 2973407"/>
              <a:gd name="connsiteY4" fmla="*/ 0 h 5257800"/>
              <a:gd name="connsiteX5" fmla="*/ 198338 w 2973407"/>
              <a:gd name="connsiteY5" fmla="*/ 1494702 h 5257800"/>
              <a:gd name="connsiteX6" fmla="*/ 198338 w 2973407"/>
              <a:gd name="connsiteY6" fmla="*/ 2615277 h 5257800"/>
              <a:gd name="connsiteX7" fmla="*/ 1425013 w 2973407"/>
              <a:gd name="connsiteY7" fmla="*/ 2615277 h 5257800"/>
              <a:gd name="connsiteX8" fmla="*/ 1425013 w 2973407"/>
              <a:gd name="connsiteY8" fmla="*/ 1494702 h 5257800"/>
              <a:gd name="connsiteX9" fmla="*/ 198338 w 2973407"/>
              <a:gd name="connsiteY9" fmla="*/ 1494702 h 5257800"/>
              <a:gd name="connsiteX0" fmla="*/ 3857 w 2977264"/>
              <a:gd name="connsiteY0" fmla="*/ 0 h 5257800"/>
              <a:gd name="connsiteX1" fmla="*/ 2975657 w 2977264"/>
              <a:gd name="connsiteY1" fmla="*/ 0 h 5257800"/>
              <a:gd name="connsiteX2" fmla="*/ 2975657 w 2977264"/>
              <a:gd name="connsiteY2" fmla="*/ 5257800 h 5257800"/>
              <a:gd name="connsiteX3" fmla="*/ 3858 w 2977264"/>
              <a:gd name="connsiteY3" fmla="*/ 5257799 h 5257800"/>
              <a:gd name="connsiteX4" fmla="*/ 3857 w 2977264"/>
              <a:gd name="connsiteY4" fmla="*/ 0 h 5257800"/>
              <a:gd name="connsiteX5" fmla="*/ 202195 w 2977264"/>
              <a:gd name="connsiteY5" fmla="*/ 1494702 h 5257800"/>
              <a:gd name="connsiteX6" fmla="*/ 202195 w 2977264"/>
              <a:gd name="connsiteY6" fmla="*/ 2615277 h 5257800"/>
              <a:gd name="connsiteX7" fmla="*/ 1428870 w 2977264"/>
              <a:gd name="connsiteY7" fmla="*/ 2615277 h 5257800"/>
              <a:gd name="connsiteX8" fmla="*/ 1428870 w 2977264"/>
              <a:gd name="connsiteY8" fmla="*/ 1494702 h 5257800"/>
              <a:gd name="connsiteX9" fmla="*/ 202195 w 2977264"/>
              <a:gd name="connsiteY9" fmla="*/ 1494702 h 5257800"/>
              <a:gd name="connsiteX0" fmla="*/ 0 w 3967732"/>
              <a:gd name="connsiteY0" fmla="*/ 0 h 5257800"/>
              <a:gd name="connsiteX1" fmla="*/ 3967269 w 3967732"/>
              <a:gd name="connsiteY1" fmla="*/ 0 h 5257800"/>
              <a:gd name="connsiteX2" fmla="*/ 3967269 w 3967732"/>
              <a:gd name="connsiteY2" fmla="*/ 5257800 h 5257800"/>
              <a:gd name="connsiteX3" fmla="*/ 995470 w 3967732"/>
              <a:gd name="connsiteY3" fmla="*/ 5257799 h 5257800"/>
              <a:gd name="connsiteX4" fmla="*/ 0 w 3967732"/>
              <a:gd name="connsiteY4" fmla="*/ 0 h 5257800"/>
              <a:gd name="connsiteX5" fmla="*/ 1193807 w 3967732"/>
              <a:gd name="connsiteY5" fmla="*/ 1494702 h 5257800"/>
              <a:gd name="connsiteX6" fmla="*/ 1193807 w 3967732"/>
              <a:gd name="connsiteY6" fmla="*/ 2615277 h 5257800"/>
              <a:gd name="connsiteX7" fmla="*/ 2420482 w 3967732"/>
              <a:gd name="connsiteY7" fmla="*/ 2615277 h 5257800"/>
              <a:gd name="connsiteX8" fmla="*/ 2420482 w 3967732"/>
              <a:gd name="connsiteY8" fmla="*/ 1494702 h 5257800"/>
              <a:gd name="connsiteX9" fmla="*/ 1193807 w 3967732"/>
              <a:gd name="connsiteY9" fmla="*/ 1494702 h 5257800"/>
              <a:gd name="connsiteX0" fmla="*/ 0 w 3967732"/>
              <a:gd name="connsiteY0" fmla="*/ 0 h 5257800"/>
              <a:gd name="connsiteX1" fmla="*/ 3967269 w 3967732"/>
              <a:gd name="connsiteY1" fmla="*/ 0 h 5257800"/>
              <a:gd name="connsiteX2" fmla="*/ 3967269 w 3967732"/>
              <a:gd name="connsiteY2" fmla="*/ 5257800 h 5257800"/>
              <a:gd name="connsiteX3" fmla="*/ 17777 w 3967732"/>
              <a:gd name="connsiteY3" fmla="*/ 5240024 h 5257800"/>
              <a:gd name="connsiteX4" fmla="*/ 0 w 3967732"/>
              <a:gd name="connsiteY4" fmla="*/ 0 h 5257800"/>
              <a:gd name="connsiteX5" fmla="*/ 1193807 w 3967732"/>
              <a:gd name="connsiteY5" fmla="*/ 1494702 h 5257800"/>
              <a:gd name="connsiteX6" fmla="*/ 1193807 w 3967732"/>
              <a:gd name="connsiteY6" fmla="*/ 2615277 h 5257800"/>
              <a:gd name="connsiteX7" fmla="*/ 2420482 w 3967732"/>
              <a:gd name="connsiteY7" fmla="*/ 2615277 h 5257800"/>
              <a:gd name="connsiteX8" fmla="*/ 2420482 w 3967732"/>
              <a:gd name="connsiteY8" fmla="*/ 1494702 h 5257800"/>
              <a:gd name="connsiteX9" fmla="*/ 1193807 w 3967732"/>
              <a:gd name="connsiteY9" fmla="*/ 1494702 h 5257800"/>
              <a:gd name="connsiteX0" fmla="*/ 0 w 4101054"/>
              <a:gd name="connsiteY0" fmla="*/ 0 h 5266688"/>
              <a:gd name="connsiteX1" fmla="*/ 4100591 w 4101054"/>
              <a:gd name="connsiteY1" fmla="*/ 8888 h 5266688"/>
              <a:gd name="connsiteX2" fmla="*/ 4100591 w 4101054"/>
              <a:gd name="connsiteY2" fmla="*/ 5266688 h 5266688"/>
              <a:gd name="connsiteX3" fmla="*/ 151099 w 4101054"/>
              <a:gd name="connsiteY3" fmla="*/ 5248912 h 5266688"/>
              <a:gd name="connsiteX4" fmla="*/ 0 w 4101054"/>
              <a:gd name="connsiteY4" fmla="*/ 0 h 5266688"/>
              <a:gd name="connsiteX5" fmla="*/ 1327129 w 4101054"/>
              <a:gd name="connsiteY5" fmla="*/ 1503590 h 5266688"/>
              <a:gd name="connsiteX6" fmla="*/ 1327129 w 4101054"/>
              <a:gd name="connsiteY6" fmla="*/ 2624165 h 5266688"/>
              <a:gd name="connsiteX7" fmla="*/ 2553804 w 4101054"/>
              <a:gd name="connsiteY7" fmla="*/ 2624165 h 5266688"/>
              <a:gd name="connsiteX8" fmla="*/ 2553804 w 4101054"/>
              <a:gd name="connsiteY8" fmla="*/ 1503590 h 5266688"/>
              <a:gd name="connsiteX9" fmla="*/ 1327129 w 4101054"/>
              <a:gd name="connsiteY9" fmla="*/ 1503590 h 5266688"/>
              <a:gd name="connsiteX0" fmla="*/ 0 w 4101054"/>
              <a:gd name="connsiteY0" fmla="*/ 0 h 5266688"/>
              <a:gd name="connsiteX1" fmla="*/ 4100591 w 4101054"/>
              <a:gd name="connsiteY1" fmla="*/ 8888 h 5266688"/>
              <a:gd name="connsiteX2" fmla="*/ 4100591 w 4101054"/>
              <a:gd name="connsiteY2" fmla="*/ 5266688 h 5266688"/>
              <a:gd name="connsiteX3" fmla="*/ 8889 w 4101054"/>
              <a:gd name="connsiteY3" fmla="*/ 5248912 h 5266688"/>
              <a:gd name="connsiteX4" fmla="*/ 0 w 4101054"/>
              <a:gd name="connsiteY4" fmla="*/ 0 h 5266688"/>
              <a:gd name="connsiteX5" fmla="*/ 1327129 w 4101054"/>
              <a:gd name="connsiteY5" fmla="*/ 1503590 h 5266688"/>
              <a:gd name="connsiteX6" fmla="*/ 1327129 w 4101054"/>
              <a:gd name="connsiteY6" fmla="*/ 2624165 h 5266688"/>
              <a:gd name="connsiteX7" fmla="*/ 2553804 w 4101054"/>
              <a:gd name="connsiteY7" fmla="*/ 2624165 h 5266688"/>
              <a:gd name="connsiteX8" fmla="*/ 2553804 w 4101054"/>
              <a:gd name="connsiteY8" fmla="*/ 1503590 h 5266688"/>
              <a:gd name="connsiteX9" fmla="*/ 1327129 w 4101054"/>
              <a:gd name="connsiteY9" fmla="*/ 1503590 h 526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01054" h="5266688">
                <a:moveTo>
                  <a:pt x="0" y="0"/>
                </a:moveTo>
                <a:lnTo>
                  <a:pt x="4100591" y="8888"/>
                </a:lnTo>
                <a:cubicBezTo>
                  <a:pt x="4098984" y="502099"/>
                  <a:pt x="4102198" y="4773477"/>
                  <a:pt x="4100591" y="5266688"/>
                </a:cubicBezTo>
                <a:lnTo>
                  <a:pt x="8889" y="5248912"/>
                </a:lnTo>
                <a:cubicBezTo>
                  <a:pt x="5031" y="4619699"/>
                  <a:pt x="3858" y="629213"/>
                  <a:pt x="0" y="0"/>
                </a:cubicBezTo>
                <a:close/>
                <a:moveTo>
                  <a:pt x="1327129" y="1503590"/>
                </a:moveTo>
                <a:lnTo>
                  <a:pt x="1327129" y="2624165"/>
                </a:lnTo>
                <a:lnTo>
                  <a:pt x="2553804" y="2624165"/>
                </a:lnTo>
                <a:lnTo>
                  <a:pt x="2553804" y="1503590"/>
                </a:lnTo>
                <a:lnTo>
                  <a:pt x="1327129" y="1503590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8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77701E-9 L -0.10816 -0.00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-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 Sprites</a:t>
            </a:r>
            <a:endParaRPr lang="sv-SE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072" y="1129308"/>
            <a:ext cx="5325874" cy="629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072" y="1875881"/>
            <a:ext cx="5325874" cy="288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6608" y="1266325"/>
            <a:ext cx="203083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507833" y="961525"/>
            <a:ext cx="180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cs typeface="Courier New" pitchFamily="49" charset="0"/>
              </a:rPr>
              <a:t>socialsprite.png</a:t>
            </a:r>
            <a:endParaRPr lang="sv-SE" dirty="0">
              <a:cs typeface="Courier New" pitchFamily="49" charset="0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7367" y="2634302"/>
            <a:ext cx="949516" cy="12959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6615900" y="2353444"/>
            <a:ext cx="1268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100" dirty="0" err="1" smtClean="0">
                <a:latin typeface="Courier New" pitchFamily="49" charset="0"/>
                <a:cs typeface="Courier New" pitchFamily="49" charset="0"/>
              </a:rPr>
              <a:t>fbIcon</a:t>
            </a:r>
            <a:endParaRPr lang="sv-SE" sz="11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84381" y="2868376"/>
            <a:ext cx="982245" cy="10618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7668344" y="2353444"/>
            <a:ext cx="1377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100" dirty="0" err="1" smtClean="0">
                <a:latin typeface="Courier New" pitchFamily="49" charset="0"/>
                <a:cs typeface="Courier New" pitchFamily="49" charset="0"/>
              </a:rPr>
              <a:t>fbIcon:hover</a:t>
            </a:r>
            <a:endParaRPr lang="sv-SE" sz="11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4134" y="4475703"/>
            <a:ext cx="1806820" cy="896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Freeform 22"/>
          <p:cNvSpPr/>
          <p:nvPr/>
        </p:nvSpPr>
        <p:spPr>
          <a:xfrm>
            <a:off x="6695975" y="4081636"/>
            <a:ext cx="2286376" cy="1443834"/>
          </a:xfrm>
          <a:custGeom>
            <a:avLst/>
            <a:gdLst>
              <a:gd name="connsiteX0" fmla="*/ 0 w 1600200"/>
              <a:gd name="connsiteY0" fmla="*/ 0 h 1494100"/>
              <a:gd name="connsiteX1" fmla="*/ 1600200 w 1600200"/>
              <a:gd name="connsiteY1" fmla="*/ 0 h 1494100"/>
              <a:gd name="connsiteX2" fmla="*/ 1600200 w 1600200"/>
              <a:gd name="connsiteY2" fmla="*/ 1494100 h 1494100"/>
              <a:gd name="connsiteX3" fmla="*/ 0 w 1600200"/>
              <a:gd name="connsiteY3" fmla="*/ 1494100 h 1494100"/>
              <a:gd name="connsiteX4" fmla="*/ 0 w 1600200"/>
              <a:gd name="connsiteY4" fmla="*/ 0 h 1494100"/>
              <a:gd name="connsiteX5" fmla="*/ 186763 w 1600200"/>
              <a:gd name="connsiteY5" fmla="*/ 186763 h 1494100"/>
              <a:gd name="connsiteX6" fmla="*/ 186763 w 1600200"/>
              <a:gd name="connsiteY6" fmla="*/ 1307338 h 1494100"/>
              <a:gd name="connsiteX7" fmla="*/ 1413438 w 1600200"/>
              <a:gd name="connsiteY7" fmla="*/ 1307338 h 1494100"/>
              <a:gd name="connsiteX8" fmla="*/ 1413438 w 1600200"/>
              <a:gd name="connsiteY8" fmla="*/ 186763 h 1494100"/>
              <a:gd name="connsiteX9" fmla="*/ 186763 w 1600200"/>
              <a:gd name="connsiteY9" fmla="*/ 186763 h 1494100"/>
              <a:gd name="connsiteX0" fmla="*/ 0 w 2961190"/>
              <a:gd name="connsiteY0" fmla="*/ 0 h 1494100"/>
              <a:gd name="connsiteX1" fmla="*/ 1600200 w 2961190"/>
              <a:gd name="connsiteY1" fmla="*/ 0 h 1494100"/>
              <a:gd name="connsiteX2" fmla="*/ 2961190 w 2961190"/>
              <a:gd name="connsiteY2" fmla="*/ 1491206 h 1494100"/>
              <a:gd name="connsiteX3" fmla="*/ 0 w 2961190"/>
              <a:gd name="connsiteY3" fmla="*/ 1494100 h 1494100"/>
              <a:gd name="connsiteX4" fmla="*/ 0 w 2961190"/>
              <a:gd name="connsiteY4" fmla="*/ 0 h 1494100"/>
              <a:gd name="connsiteX5" fmla="*/ 186763 w 2961190"/>
              <a:gd name="connsiteY5" fmla="*/ 186763 h 1494100"/>
              <a:gd name="connsiteX6" fmla="*/ 186763 w 2961190"/>
              <a:gd name="connsiteY6" fmla="*/ 1307338 h 1494100"/>
              <a:gd name="connsiteX7" fmla="*/ 1413438 w 2961190"/>
              <a:gd name="connsiteY7" fmla="*/ 1307338 h 1494100"/>
              <a:gd name="connsiteX8" fmla="*/ 1413438 w 2961190"/>
              <a:gd name="connsiteY8" fmla="*/ 186763 h 1494100"/>
              <a:gd name="connsiteX9" fmla="*/ 186763 w 2961190"/>
              <a:gd name="connsiteY9" fmla="*/ 186763 h 1494100"/>
              <a:gd name="connsiteX0" fmla="*/ 0 w 2966012"/>
              <a:gd name="connsiteY0" fmla="*/ 0 h 1494100"/>
              <a:gd name="connsiteX1" fmla="*/ 2966012 w 2966012"/>
              <a:gd name="connsiteY1" fmla="*/ 11574 h 1494100"/>
              <a:gd name="connsiteX2" fmla="*/ 2961190 w 2966012"/>
              <a:gd name="connsiteY2" fmla="*/ 1491206 h 1494100"/>
              <a:gd name="connsiteX3" fmla="*/ 0 w 2966012"/>
              <a:gd name="connsiteY3" fmla="*/ 1494100 h 1494100"/>
              <a:gd name="connsiteX4" fmla="*/ 0 w 2966012"/>
              <a:gd name="connsiteY4" fmla="*/ 0 h 1494100"/>
              <a:gd name="connsiteX5" fmla="*/ 186763 w 2966012"/>
              <a:gd name="connsiteY5" fmla="*/ 186763 h 1494100"/>
              <a:gd name="connsiteX6" fmla="*/ 186763 w 2966012"/>
              <a:gd name="connsiteY6" fmla="*/ 1307338 h 1494100"/>
              <a:gd name="connsiteX7" fmla="*/ 1413438 w 2966012"/>
              <a:gd name="connsiteY7" fmla="*/ 1307338 h 1494100"/>
              <a:gd name="connsiteX8" fmla="*/ 1413438 w 2966012"/>
              <a:gd name="connsiteY8" fmla="*/ 186763 h 1494100"/>
              <a:gd name="connsiteX9" fmla="*/ 186763 w 2966012"/>
              <a:gd name="connsiteY9" fmla="*/ 186763 h 1494100"/>
              <a:gd name="connsiteX0" fmla="*/ 0 w 2977587"/>
              <a:gd name="connsiteY0" fmla="*/ 0 h 1887639"/>
              <a:gd name="connsiteX1" fmla="*/ 2977587 w 2977587"/>
              <a:gd name="connsiteY1" fmla="*/ 405113 h 1887639"/>
              <a:gd name="connsiteX2" fmla="*/ 2972765 w 2977587"/>
              <a:gd name="connsiteY2" fmla="*/ 1884745 h 1887639"/>
              <a:gd name="connsiteX3" fmla="*/ 11575 w 2977587"/>
              <a:gd name="connsiteY3" fmla="*/ 1887639 h 1887639"/>
              <a:gd name="connsiteX4" fmla="*/ 0 w 2977587"/>
              <a:gd name="connsiteY4" fmla="*/ 0 h 1887639"/>
              <a:gd name="connsiteX5" fmla="*/ 198338 w 2977587"/>
              <a:gd name="connsiteY5" fmla="*/ 580302 h 1887639"/>
              <a:gd name="connsiteX6" fmla="*/ 198338 w 2977587"/>
              <a:gd name="connsiteY6" fmla="*/ 1700877 h 1887639"/>
              <a:gd name="connsiteX7" fmla="*/ 1425013 w 2977587"/>
              <a:gd name="connsiteY7" fmla="*/ 1700877 h 1887639"/>
              <a:gd name="connsiteX8" fmla="*/ 1425013 w 2977587"/>
              <a:gd name="connsiteY8" fmla="*/ 580302 h 1887639"/>
              <a:gd name="connsiteX9" fmla="*/ 198338 w 2977587"/>
              <a:gd name="connsiteY9" fmla="*/ 580302 h 1887639"/>
              <a:gd name="connsiteX0" fmla="*/ 0 w 2989162"/>
              <a:gd name="connsiteY0" fmla="*/ 0 h 1887639"/>
              <a:gd name="connsiteX1" fmla="*/ 2989162 w 2989162"/>
              <a:gd name="connsiteY1" fmla="*/ 11573 h 1887639"/>
              <a:gd name="connsiteX2" fmla="*/ 2972765 w 2989162"/>
              <a:gd name="connsiteY2" fmla="*/ 1884745 h 1887639"/>
              <a:gd name="connsiteX3" fmla="*/ 11575 w 2989162"/>
              <a:gd name="connsiteY3" fmla="*/ 1887639 h 1887639"/>
              <a:gd name="connsiteX4" fmla="*/ 0 w 2989162"/>
              <a:gd name="connsiteY4" fmla="*/ 0 h 1887639"/>
              <a:gd name="connsiteX5" fmla="*/ 198338 w 2989162"/>
              <a:gd name="connsiteY5" fmla="*/ 580302 h 1887639"/>
              <a:gd name="connsiteX6" fmla="*/ 198338 w 2989162"/>
              <a:gd name="connsiteY6" fmla="*/ 1700877 h 1887639"/>
              <a:gd name="connsiteX7" fmla="*/ 1425013 w 2989162"/>
              <a:gd name="connsiteY7" fmla="*/ 1700877 h 1887639"/>
              <a:gd name="connsiteX8" fmla="*/ 1425013 w 2989162"/>
              <a:gd name="connsiteY8" fmla="*/ 580302 h 1887639"/>
              <a:gd name="connsiteX9" fmla="*/ 198338 w 2989162"/>
              <a:gd name="connsiteY9" fmla="*/ 580302 h 188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9162" h="1887639">
                <a:moveTo>
                  <a:pt x="0" y="0"/>
                </a:moveTo>
                <a:lnTo>
                  <a:pt x="2989162" y="11573"/>
                </a:lnTo>
                <a:cubicBezTo>
                  <a:pt x="2987555" y="504784"/>
                  <a:pt x="2974372" y="1391534"/>
                  <a:pt x="2972765" y="1884745"/>
                </a:cubicBezTo>
                <a:lnTo>
                  <a:pt x="11575" y="1887639"/>
                </a:lnTo>
                <a:cubicBezTo>
                  <a:pt x="7717" y="1258426"/>
                  <a:pt x="3858" y="629213"/>
                  <a:pt x="0" y="0"/>
                </a:cubicBezTo>
                <a:close/>
                <a:moveTo>
                  <a:pt x="198338" y="580302"/>
                </a:moveTo>
                <a:lnTo>
                  <a:pt x="198338" y="1700877"/>
                </a:lnTo>
                <a:lnTo>
                  <a:pt x="1425013" y="1700877"/>
                </a:lnTo>
                <a:lnTo>
                  <a:pt x="1425013" y="580302"/>
                </a:lnTo>
                <a:lnTo>
                  <a:pt x="198338" y="580302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12319" y="4873724"/>
            <a:ext cx="1623377" cy="792088"/>
            <a:chOff x="251520" y="4663307"/>
            <a:chExt cx="1623377" cy="792088"/>
          </a:xfrm>
        </p:grpSpPr>
        <p:pic>
          <p:nvPicPr>
            <p:cNvPr id="25" name="Picture 10" descr="S:\dfm\info\icons\v-collections\v_collections_png\software_graphics_media\64x64\shadow\film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6034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794778" y="4772757"/>
              <a:ext cx="1080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Se demo 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51520" y="4663307"/>
              <a:ext cx="1584176" cy="792088"/>
            </a:xfrm>
            <a:prstGeom prst="roundRect">
              <a:avLst/>
            </a:prstGeom>
            <a:noFill/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81568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19356E-7 L -0.09844 0.000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1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CSS Sprites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129308"/>
            <a:ext cx="8663880" cy="1341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8699" y="1488448"/>
            <a:ext cx="915789" cy="40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21691" y="2569468"/>
            <a:ext cx="3551173" cy="1905916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descr="L:\WorkSpace\tstjo\Icons\v_collection_png\64x64\shadow\gear_o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60" y="264002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4423" y="271399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Fördelar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1660" y="3272768"/>
            <a:ext cx="34612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600" dirty="0">
                <a:latin typeface="Minya Nouvelle" pitchFamily="2" charset="0"/>
              </a:rPr>
              <a:t>Minskad totalstorlek på bilder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Färre </a:t>
            </a:r>
            <a:r>
              <a:rPr lang="sv-SE" sz="1600" dirty="0">
                <a:latin typeface="Minya Nouvelle" pitchFamily="2" charset="0"/>
              </a:rPr>
              <a:t>HTTP-anrop till servern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Färre </a:t>
            </a:r>
            <a:r>
              <a:rPr lang="sv-SE" sz="1600" dirty="0">
                <a:latin typeface="Minya Nouvelle" pitchFamily="2" charset="0"/>
              </a:rPr>
              <a:t>HTTP-anrop från klienten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Vi </a:t>
            </a:r>
            <a:r>
              <a:rPr lang="sv-SE" sz="1600" dirty="0">
                <a:latin typeface="Minya Nouvelle" pitchFamily="2" charset="0"/>
              </a:rPr>
              <a:t>riskerar inte ”</a:t>
            </a:r>
            <a:r>
              <a:rPr lang="sv-SE" sz="1600" dirty="0" err="1">
                <a:latin typeface="Minya Nouvelle" pitchFamily="2" charset="0"/>
              </a:rPr>
              <a:t>flickering</a:t>
            </a:r>
            <a:r>
              <a:rPr lang="sv-SE" sz="1600" dirty="0">
                <a:latin typeface="Minya Nouvelle" pitchFamily="2" charset="0"/>
              </a:rPr>
              <a:t>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07904" y="3446180"/>
            <a:ext cx="4176464" cy="208829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71527" y="4159961"/>
            <a:ext cx="4189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Ovana </a:t>
            </a:r>
            <a:r>
              <a:rPr lang="sv-SE" sz="1400" dirty="0">
                <a:latin typeface="Minya Nouvelle" pitchFamily="2" charset="0"/>
              </a:rPr>
              <a:t>utvecklare riskerar att lägga bilder som hör hemma i HTML-koden som CSS Sprites.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Jobbigare </a:t>
            </a:r>
            <a:r>
              <a:rPr lang="sv-SE" sz="1400" dirty="0">
                <a:latin typeface="Minya Nouvelle" pitchFamily="2" charset="0"/>
              </a:rPr>
              <a:t>att underhålla stora CSS Sprites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Kan </a:t>
            </a:r>
            <a:r>
              <a:rPr lang="sv-SE" sz="1400" dirty="0">
                <a:latin typeface="Minya Nouvelle" pitchFamily="2" charset="0"/>
              </a:rPr>
              <a:t>bli jobbigare CSS att koda.</a:t>
            </a:r>
          </a:p>
        </p:txBody>
      </p:sp>
      <p:pic>
        <p:nvPicPr>
          <p:cNvPr id="12" name="Picture 8" descr="L:\WorkSpace\tstjo\Icons\v_collection_png\64x64\shadow\gear_err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808" y="359070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650449" y="3618409"/>
            <a:ext cx="167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Nackdelar</a:t>
            </a:r>
          </a:p>
        </p:txBody>
      </p:sp>
    </p:spTree>
    <p:extLst>
      <p:ext uri="{BB962C8B-B14F-4D97-AF65-F5344CB8AC3E}">
        <p14:creationId xmlns:p14="http://schemas.microsoft.com/office/powerpoint/2010/main" val="3253579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ID-selektor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991662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427984" y="1437663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"content"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 id="footer"&gt;…&lt;/div&gt;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72400" y="0"/>
            <a:ext cx="691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#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144" y="3503367"/>
            <a:ext cx="6802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Minya Nouvelle" pitchFamily="2" charset="0"/>
              </a:rPr>
              <a:t>På en och samma sida får det aldrig förekomma att två id-attribut har samma värde!</a:t>
            </a:r>
          </a:p>
        </p:txBody>
      </p:sp>
      <p:pic>
        <p:nvPicPr>
          <p:cNvPr id="96258" name="Picture 2" descr="S:\dfm\info\icons\v-collections\v_collections_png\business_finance_data\128x128\shadow\hand_point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42" y="408163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82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Gridbaserade layouter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5612626" cy="317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sp>
        <p:nvSpPr>
          <p:cNvPr id="6" name="TextBox 5"/>
          <p:cNvSpPr txBox="1"/>
          <p:nvPr/>
        </p:nvSpPr>
        <p:spPr>
          <a:xfrm>
            <a:off x="4911690" y="1143000"/>
            <a:ext cx="38884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Bygger på att man försöker arbeta med kolumner i </a:t>
            </a:r>
            <a:r>
              <a:rPr lang="sv-SE" b="1" dirty="0">
                <a:latin typeface="Minya Nouvelle" pitchFamily="2" charset="0"/>
              </a:rPr>
              <a:t>multipler om 3 eller 4</a:t>
            </a:r>
            <a:r>
              <a:rPr lang="sv-SE" dirty="0">
                <a:latin typeface="Minya Nouvelle" pitchFamily="2" charset="0"/>
              </a:rPr>
              <a:t>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>
                <a:latin typeface="Minya Nouvelle" pitchFamily="2" charset="0"/>
              </a:rPr>
              <a:t>Fokuserar på </a:t>
            </a:r>
            <a:r>
              <a:rPr lang="sv-SE" b="1" dirty="0">
                <a:latin typeface="Minya Nouvelle" pitchFamily="2" charset="0"/>
              </a:rPr>
              <a:t>kolumner</a:t>
            </a:r>
            <a:r>
              <a:rPr lang="sv-SE" dirty="0">
                <a:latin typeface="Minya Nouvelle" pitchFamily="2" charset="0"/>
              </a:rPr>
              <a:t>, men rader kan användas i viss utsträckning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>
                <a:latin typeface="Minya Nouvelle" pitchFamily="2" charset="0"/>
              </a:rPr>
              <a:t>Ger ett </a:t>
            </a:r>
            <a:r>
              <a:rPr lang="sv-SE" b="1" dirty="0">
                <a:latin typeface="Minya Nouvelle" pitchFamily="2" charset="0"/>
              </a:rPr>
              <a:t>proffsigare intryck </a:t>
            </a:r>
            <a:r>
              <a:rPr lang="sv-SE" dirty="0">
                <a:latin typeface="Minya Nouvelle" pitchFamily="2" charset="0"/>
              </a:rPr>
              <a:t>och ofta per automatik en snyggare och behagligare sida att titta på.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>
                <a:latin typeface="Minya Nouvelle" pitchFamily="2" charset="0"/>
              </a:rPr>
              <a:t>Bygger på kolumner med marginaler.</a:t>
            </a:r>
          </a:p>
          <a:p>
            <a:endParaRPr lang="sv-SE" dirty="0">
              <a:latin typeface="Minya Nouvelle" pitchFamily="2" charset="0"/>
            </a:endParaRPr>
          </a:p>
          <a:p>
            <a:endParaRPr lang="sv-SE" dirty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3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Gridbaserade layouter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057300"/>
            <a:ext cx="7848872" cy="4444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046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80384" y="3176828"/>
            <a:ext cx="4176464" cy="208829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520" y="3176827"/>
            <a:ext cx="4176464" cy="2088296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Ramverk</a:t>
            </a:r>
            <a:endParaRPr lang="sv-SE" dirty="0"/>
          </a:p>
        </p:txBody>
      </p:sp>
      <p:pic>
        <p:nvPicPr>
          <p:cNvPr id="4" name="Picture 4" descr="CSS frameworks 9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8720" y="1586151"/>
            <a:ext cx="1295400" cy="811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433751"/>
            <a:ext cx="4238625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3920" y="1128951"/>
            <a:ext cx="1152525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28120" y="2271951"/>
            <a:ext cx="2705100" cy="828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2" descr="CSS framework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5920" y="2348151"/>
            <a:ext cx="2857500" cy="828676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33220" y="809863"/>
            <a:ext cx="2600325" cy="124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41489" y="3880127"/>
            <a:ext cx="4001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Ökad produktivitet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undviker vanliga </a:t>
            </a:r>
            <a:r>
              <a:rPr lang="sv-SE" sz="1400" dirty="0" smtClean="0">
                <a:latin typeface="Minya Nouvelle" pitchFamily="2" charset="0"/>
              </a:rPr>
              <a:t>misstag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arbetar in en standard för </a:t>
            </a:r>
            <a:r>
              <a:rPr lang="sv-SE" sz="1400" dirty="0" smtClean="0">
                <a:latin typeface="Minya Nouvelle" pitchFamily="2" charset="0"/>
              </a:rPr>
              <a:t>namngivning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Förenklar samarbete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slipper tänka på </a:t>
            </a:r>
            <a:r>
              <a:rPr lang="sv-SE" sz="1400" dirty="0" smtClean="0">
                <a:latin typeface="Minya Nouvelle" pitchFamily="2" charset="0"/>
              </a:rPr>
              <a:t>webbläsarkompabilitet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får ren och välstrukturerad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</p:txBody>
      </p:sp>
      <p:pic>
        <p:nvPicPr>
          <p:cNvPr id="91142" name="Picture 6" descr="L:\WorkSpace\tstjo\Icons\v_collection_png\64x64\shadow\gear_o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89" y="324738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04252" y="3321349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Fördelar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4007" y="3890609"/>
            <a:ext cx="4189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Tar </a:t>
            </a:r>
            <a:r>
              <a:rPr lang="sv-SE" sz="1400" dirty="0">
                <a:latin typeface="Minya Nouvelle" pitchFamily="2" charset="0"/>
              </a:rPr>
              <a:t>tid att lära </a:t>
            </a:r>
            <a:r>
              <a:rPr lang="sv-SE" sz="1400" dirty="0" smtClean="0">
                <a:latin typeface="Minya Nouvelle" pitchFamily="2" charset="0"/>
              </a:rPr>
              <a:t>sig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Riskerar </a:t>
            </a:r>
            <a:r>
              <a:rPr lang="sv-SE" sz="1400" dirty="0">
                <a:latin typeface="Minya Nouvelle" pitchFamily="2" charset="0"/>
              </a:rPr>
              <a:t>att ärva fel och </a:t>
            </a:r>
            <a:r>
              <a:rPr lang="sv-SE" sz="1400" dirty="0" smtClean="0">
                <a:latin typeface="Minya Nouvelle" pitchFamily="2" charset="0"/>
              </a:rPr>
              <a:t>buggar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mister genuin kunskap om </a:t>
            </a:r>
            <a:r>
              <a:rPr lang="sv-SE" sz="1400" dirty="0" smtClean="0">
                <a:latin typeface="Minya Nouvelle" pitchFamily="2" charset="0"/>
              </a:rPr>
              <a:t>CSS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Källkod </a:t>
            </a:r>
            <a:r>
              <a:rPr lang="sv-SE" sz="1400" dirty="0">
                <a:latin typeface="Minya Nouvelle" pitchFamily="2" charset="0"/>
              </a:rPr>
              <a:t>som innehåller mycket onödig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riskerar att fastna i gamla </a:t>
            </a:r>
            <a:r>
              <a:rPr lang="sv-SE" sz="1400" dirty="0" smtClean="0">
                <a:latin typeface="Minya Nouvelle" pitchFamily="2" charset="0"/>
              </a:rPr>
              <a:t>hjulspår</a:t>
            </a:r>
          </a:p>
        </p:txBody>
      </p:sp>
      <p:pic>
        <p:nvPicPr>
          <p:cNvPr id="91144" name="Picture 8" descr="L:\WorkSpace\tstjo\Icons\v_collection_png\64x64\shadow\gear_erro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88" y="332134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522929" y="3349057"/>
            <a:ext cx="167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Nackdelar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4703" y="5266287"/>
            <a:ext cx="7717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smtClean="0"/>
              <a:t>Källa: http://www.smashingmagazine.com/2007/09/21/css-frameworks-css-reset-design-from-scratch/</a:t>
            </a:r>
            <a:endParaRPr lang="sv-SE" sz="1400" i="1" dirty="0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13284"/>
            <a:ext cx="2244030" cy="60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87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  <p:bldP spid="11" grpId="0"/>
      <p:bldP spid="13" grpId="0"/>
      <p:bldP spid="14" grpId="0"/>
      <p:bldP spid="22" grpId="0"/>
      <p:bldP spid="23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F11 – CSS3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1819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11, HT2012</a:t>
            </a:r>
          </a:p>
          <a:p>
            <a:r>
              <a:rPr lang="sv-SE" sz="2800" dirty="0" smtClean="0">
                <a:latin typeface="Minya Nouvelle" pitchFamily="2" charset="0"/>
              </a:rPr>
              <a:t>CSS3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923851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F11 – CSS3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4427559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Vad är CSS3, är det redo att användas?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Webbläsarprefix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Selektorer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Färger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Bakgrunder och ramar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Fonter och texter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Flerkolumnslayouter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Transformationer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Transitioner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Media </a:t>
            </a:r>
            <a:r>
              <a:rPr lang="sv-SE" dirty="0" err="1" smtClean="0">
                <a:latin typeface="Minya Nouvelle" pitchFamily="2" charset="0"/>
              </a:rPr>
              <a:t>Queries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6" name="Picture 2" descr="S:\dfm\info\icons\v-collections\v_collections_png\objects_people_industries\128x128\shadow\potion_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005">
            <a:off x="5982195" y="342342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317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Vad är CSS3?</a:t>
            </a:r>
            <a:endParaRPr lang="sv-SE" dirty="0"/>
          </a:p>
        </p:txBody>
      </p:sp>
      <p:pic>
        <p:nvPicPr>
          <p:cNvPr id="1034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32" y="1070792"/>
            <a:ext cx="3333750" cy="1514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67032" y="2585267"/>
            <a:ext cx="3376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http://www.w3.org/Style/CSS/current-work</a:t>
            </a:r>
          </a:p>
        </p:txBody>
      </p:sp>
      <p:pic>
        <p:nvPicPr>
          <p:cNvPr id="103431" name="Picture 7" descr="L:\WorkSpace\tstjo\Icons\v_collection_png\256x256\shadow\componen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520" y="1723339"/>
            <a:ext cx="3312368" cy="385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4266" y="3129677"/>
            <a:ext cx="27093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Minya Nouvelle" pitchFamily="2" charset="0"/>
              </a:rPr>
              <a:t>Selektorer</a:t>
            </a:r>
            <a:endParaRPr lang="en-US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Multi-column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Media Queries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Text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Fonts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Grid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…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175106" name="Picture 2" descr="C:\Users\tstjo\AppData\Local\Temp\SNAGHTMLc61cafa0.PNG">
            <a:hlinkClick r:id="rId2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44" y="1057300"/>
            <a:ext cx="2415965" cy="4110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97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Kan jag använda idag?</a:t>
            </a:r>
            <a:endParaRPr lang="sv-SE" dirty="0"/>
          </a:p>
        </p:txBody>
      </p:sp>
      <p:pic>
        <p:nvPicPr>
          <p:cNvPr id="4" name="Picture 10" descr="http://www.favbrowser.com/wp-content/uploads/2010/08/internetexplorer7logo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17340"/>
            <a:ext cx="20162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97428" y="1317456"/>
            <a:ext cx="158248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3800" dirty="0" smtClean="0">
                <a:latin typeface="Minya Nouvelle" pitchFamily="2" charset="0"/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9059" y="1345332"/>
            <a:ext cx="10871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3800" dirty="0" smtClean="0">
                <a:latin typeface="Minya Nouvelle" pitchFamily="2" charset="0"/>
              </a:rPr>
              <a:t>J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4836849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Knappt stöd i IE6 eller 7, men det finns JS-bibliotek som kan hjälpa till. http://css3pie.com, http://modernizr.com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2" y="3552389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http://msdn.microsoft.com/en-us/library/cc351024(v=vs.85).aspx</a:t>
            </a:r>
          </a:p>
        </p:txBody>
      </p:sp>
    </p:spTree>
    <p:extLst>
      <p:ext uri="{BB962C8B-B14F-4D97-AF65-F5344CB8AC3E}">
        <p14:creationId xmlns:p14="http://schemas.microsoft.com/office/powerpoint/2010/main" val="3683985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Webbläsarspecifika prefix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683568" y="2159522"/>
            <a:ext cx="5544616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someid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-o-transition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1378" name="Picture 2" descr="L:\WorkSpace\tstjo\Icons\v_collection_png\256x256\shadow\potion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77738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2597" y="5089748"/>
            <a:ext cx="2072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hlinkClick r:id="rId3"/>
              </a:rPr>
              <a:t>http://caniuse.com/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32812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pic>
        <p:nvPicPr>
          <p:cNvPr id="120834" name="Picture 2" descr="L:\WorkSpace\tstjo\Icons\v_collection_png\256x256\shadow\hand_point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50200"/>
            <a:ext cx="49911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1854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Nya selektorer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231230"/>
            <a:ext cx="458971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Univeral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r>
              <a:rPr lang="sv-SE" dirty="0" smtClean="0">
                <a:latin typeface="Minya Nouvelle" pitchFamily="2" charset="0"/>
              </a:rPr>
              <a:t> (*)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Type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r>
              <a:rPr lang="sv-SE" dirty="0" smtClean="0">
                <a:latin typeface="Minya Nouvelle" pitchFamily="2" charset="0"/>
              </a:rPr>
              <a:t> (h1, p, div)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ID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r>
              <a:rPr lang="sv-SE" dirty="0" smtClean="0">
                <a:latin typeface="Minya Nouvelle" pitchFamily="2" charset="0"/>
              </a:rPr>
              <a:t>, Class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Combinators (&gt;, +, ~, </a:t>
            </a:r>
            <a:r>
              <a:rPr lang="sv-SE" dirty="0" smtClean="0">
                <a:latin typeface="Minya Nouvelle" pitchFamily="2" charset="0"/>
              </a:rPr>
              <a:t>,)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Link pseudo-</a:t>
            </a:r>
            <a:r>
              <a:rPr lang="sv-SE" dirty="0" err="1" smtClean="0">
                <a:latin typeface="Minya Nouvelle" pitchFamily="2" charset="0"/>
              </a:rPr>
              <a:t>classes</a:t>
            </a:r>
            <a:r>
              <a:rPr lang="sv-SE" dirty="0" smtClean="0">
                <a:latin typeface="Minya Nouvelle" pitchFamily="2" charset="0"/>
              </a:rPr>
              <a:t> (:</a:t>
            </a:r>
            <a:r>
              <a:rPr lang="sv-SE" dirty="0" err="1" smtClean="0">
                <a:latin typeface="Minya Nouvelle" pitchFamily="2" charset="0"/>
              </a:rPr>
              <a:t>link</a:t>
            </a:r>
            <a:r>
              <a:rPr lang="sv-SE" dirty="0" smtClean="0">
                <a:latin typeface="Minya Nouvelle" pitchFamily="2" charset="0"/>
              </a:rPr>
              <a:t>)</a:t>
            </a: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sz="1400" dirty="0" err="1" smtClean="0">
                <a:latin typeface="Minya Nouvelle" pitchFamily="2" charset="0"/>
              </a:rPr>
              <a:t>User</a:t>
            </a:r>
            <a:r>
              <a:rPr lang="sv-SE" sz="1400" dirty="0" smtClean="0">
                <a:latin typeface="Minya Nouvelle" pitchFamily="2" charset="0"/>
              </a:rPr>
              <a:t> action pseudo-</a:t>
            </a:r>
            <a:r>
              <a:rPr lang="sv-SE" sz="1400" dirty="0" err="1" smtClean="0">
                <a:latin typeface="Minya Nouvelle" pitchFamily="2" charset="0"/>
              </a:rPr>
              <a:t>classes</a:t>
            </a:r>
            <a:r>
              <a:rPr lang="sv-SE" sz="1400" dirty="0" smtClean="0">
                <a:latin typeface="Minya Nouvelle" pitchFamily="2" charset="0"/>
              </a:rPr>
              <a:t> (:</a:t>
            </a:r>
            <a:r>
              <a:rPr lang="sv-SE" sz="1400" dirty="0" err="1" smtClean="0">
                <a:latin typeface="Minya Nouvelle" pitchFamily="2" charset="0"/>
              </a:rPr>
              <a:t>hover</a:t>
            </a:r>
            <a:r>
              <a:rPr lang="sv-SE" sz="1400" dirty="0" smtClean="0">
                <a:latin typeface="Minya Nouvelle" pitchFamily="2" charset="0"/>
              </a:rPr>
              <a:t>, :focus, :</a:t>
            </a:r>
            <a:r>
              <a:rPr lang="sv-SE" sz="1400" dirty="0" err="1" smtClean="0">
                <a:latin typeface="Minya Nouvelle" pitchFamily="2" charset="0"/>
              </a:rPr>
              <a:t>active</a:t>
            </a:r>
            <a:r>
              <a:rPr lang="sv-SE" dirty="0" smtClean="0">
                <a:latin typeface="Minya Nouvelle" pitchFamily="2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:</a:t>
            </a:r>
            <a:r>
              <a:rPr lang="sv-SE" dirty="0" err="1" smtClean="0">
                <a:latin typeface="Minya Nouvelle" pitchFamily="2" charset="0"/>
              </a:rPr>
              <a:t>before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after</a:t>
            </a:r>
            <a:r>
              <a:rPr lang="sv-SE" dirty="0" smtClean="0">
                <a:latin typeface="Minya Nouvelle" pitchFamily="2" charset="0"/>
              </a:rPr>
              <a:t> pseudo-element</a:t>
            </a:r>
          </a:p>
          <a:p>
            <a:pPr marL="285750" indent="-285750">
              <a:buFont typeface="Arial" charset="0"/>
              <a:buChar char="•"/>
            </a:pPr>
            <a:r>
              <a:rPr lang="sv-SE" b="1" dirty="0" smtClean="0">
                <a:latin typeface="Minya Nouvelle" pitchFamily="2" charset="0"/>
              </a:rPr>
              <a:t>Target pseudo-</a:t>
            </a:r>
            <a:r>
              <a:rPr lang="sv-SE" b="1" dirty="0" err="1" smtClean="0">
                <a:latin typeface="Minya Nouvelle" pitchFamily="2" charset="0"/>
              </a:rPr>
              <a:t>class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smtClean="0">
                <a:latin typeface="Minya Nouvelle" pitchFamily="2" charset="0"/>
              </a:rPr>
              <a:t>Negation pseudo-</a:t>
            </a:r>
            <a:r>
              <a:rPr lang="sv-SE" b="1" dirty="0" err="1" smtClean="0">
                <a:latin typeface="Minya Nouvelle" pitchFamily="2" charset="0"/>
              </a:rPr>
              <a:t>class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smtClean="0">
                <a:latin typeface="Minya Nouvelle" pitchFamily="2" charset="0"/>
              </a:rPr>
              <a:t>UI-element </a:t>
            </a:r>
            <a:r>
              <a:rPr lang="sv-SE" b="1" dirty="0" err="1" smtClean="0">
                <a:latin typeface="Minya Nouvelle" pitchFamily="2" charset="0"/>
              </a:rPr>
              <a:t>states</a:t>
            </a:r>
            <a:r>
              <a:rPr lang="sv-SE" b="1" dirty="0" smtClean="0">
                <a:latin typeface="Minya Nouvelle" pitchFamily="2" charset="0"/>
              </a:rPr>
              <a:t> pseudo-</a:t>
            </a:r>
            <a:r>
              <a:rPr lang="sv-SE" b="1" dirty="0" err="1" smtClean="0">
                <a:latin typeface="Minya Nouvelle" pitchFamily="2" charset="0"/>
              </a:rPr>
              <a:t>class</a:t>
            </a:r>
            <a:endParaRPr lang="sv-SE" b="1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err="1" smtClean="0">
                <a:latin typeface="Minya Nouvelle" pitchFamily="2" charset="0"/>
              </a:rPr>
              <a:t>Attribute</a:t>
            </a:r>
            <a:r>
              <a:rPr lang="sv-SE" b="1" dirty="0" smtClean="0">
                <a:latin typeface="Minya Nouvelle" pitchFamily="2" charset="0"/>
              </a:rPr>
              <a:t> </a:t>
            </a:r>
            <a:r>
              <a:rPr lang="sv-SE" b="1" dirty="0" err="1" smtClean="0">
                <a:latin typeface="Minya Nouvelle" pitchFamily="2" charset="0"/>
              </a:rPr>
              <a:t>selector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err="1" smtClean="0">
                <a:latin typeface="Minya Nouvelle" pitchFamily="2" charset="0"/>
              </a:rPr>
              <a:t>Structural</a:t>
            </a:r>
            <a:r>
              <a:rPr lang="sv-SE" b="1" dirty="0" smtClean="0">
                <a:latin typeface="Minya Nouvelle" pitchFamily="2" charset="0"/>
              </a:rPr>
              <a:t> pseudo-</a:t>
            </a:r>
            <a:r>
              <a:rPr lang="sv-SE" b="1" dirty="0" err="1" smtClean="0">
                <a:latin typeface="Minya Nouvelle" pitchFamily="2" charset="0"/>
              </a:rPr>
              <a:t>classes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292080" y="1111721"/>
            <a:ext cx="2524125" cy="4410075"/>
            <a:chOff x="5292080" y="1111721"/>
            <a:chExt cx="2524125" cy="4410075"/>
          </a:xfrm>
        </p:grpSpPr>
        <p:pic>
          <p:nvPicPr>
            <p:cNvPr id="11571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1111721"/>
              <a:ext cx="1238250" cy="4410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71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0330" y="1902296"/>
              <a:ext cx="1285875" cy="361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4" descr="L:\WorkSpace\tstjo\Icons\v_collection_png\256x256\shadow\symbol_ha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20279"/>
            <a:ext cx="1702747" cy="170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55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Egenskapsarv</a:t>
            </a:r>
            <a:r>
              <a:rPr lang="sv-SE" dirty="0" smtClean="0"/>
              <a:t> </a:t>
            </a:r>
            <a:r>
              <a:rPr lang="sv-SE" sz="2800" dirty="0" smtClean="0"/>
              <a:t>(</a:t>
            </a:r>
            <a:r>
              <a:rPr lang="sv-SE" sz="2800" dirty="0" err="1" smtClean="0"/>
              <a:t>property</a:t>
            </a:r>
            <a:r>
              <a:rPr lang="sv-SE" sz="2800" dirty="0" smtClean="0"/>
              <a:t> </a:t>
            </a:r>
            <a:r>
              <a:rPr lang="sv-SE" sz="2800" dirty="0" err="1" smtClean="0"/>
              <a:t>inheritance</a:t>
            </a:r>
            <a:r>
              <a:rPr lang="sv-SE" sz="2800" dirty="0" smtClean="0"/>
              <a:t>)</a:t>
            </a:r>
            <a:endParaRPr lang="sv-SE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129308"/>
            <a:ext cx="7120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Vissa egenskaper, satta på en förälder ärvs ned till dess barnnoder.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1724620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2425452"/>
            <a:ext cx="4824536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&gt;&lt;strong&gt;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&lt;/strong&gt;&lt;/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 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på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egenskapsarv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88" y="3568288"/>
            <a:ext cx="3698448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Detta är ett </a:t>
            </a:r>
            <a:r>
              <a:rPr lang="sv-SE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exempel</a:t>
            </a: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på </a:t>
            </a:r>
            <a:r>
              <a:rPr lang="sv-SE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egenskapsarv</a:t>
            </a: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564" y="4626342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Alla egenskaper ärvs dock inte ned. </a:t>
            </a:r>
          </a:p>
        </p:txBody>
      </p:sp>
    </p:spTree>
    <p:extLst>
      <p:ext uri="{BB962C8B-B14F-4D97-AF65-F5344CB8AC3E}">
        <p14:creationId xmlns:p14="http://schemas.microsoft.com/office/powerpoint/2010/main" val="425192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11560" y="1754441"/>
            <a:ext cx="55446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#section1:target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5936" y="2016051"/>
            <a:ext cx="2808312" cy="7694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"section1"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Lorem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ipsum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51" y="1437849"/>
            <a:ext cx="21050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reeform 5"/>
          <p:cNvSpPr/>
          <p:nvPr/>
        </p:nvSpPr>
        <p:spPr>
          <a:xfrm>
            <a:off x="5154930" y="1551174"/>
            <a:ext cx="1281173" cy="471852"/>
          </a:xfrm>
          <a:custGeom>
            <a:avLst/>
            <a:gdLst>
              <a:gd name="connsiteX0" fmla="*/ 862965 w 1281173"/>
              <a:gd name="connsiteY0" fmla="*/ 26082 h 471852"/>
              <a:gd name="connsiteX1" fmla="*/ 1240155 w 1281173"/>
              <a:gd name="connsiteY1" fmla="*/ 48942 h 471852"/>
              <a:gd name="connsiteX2" fmla="*/ 0 w 1281173"/>
              <a:gd name="connsiteY2" fmla="*/ 471852 h 47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1173" h="471852">
                <a:moveTo>
                  <a:pt x="862965" y="26082"/>
                </a:moveTo>
                <a:cubicBezTo>
                  <a:pt x="1123474" y="364"/>
                  <a:pt x="1383983" y="-25353"/>
                  <a:pt x="1240155" y="48942"/>
                </a:cubicBezTo>
                <a:cubicBezTo>
                  <a:pt x="1096328" y="123237"/>
                  <a:pt x="548164" y="297544"/>
                  <a:pt x="0" y="47185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395536" y="1336040"/>
            <a:ext cx="254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Pseudoklassen</a:t>
            </a:r>
            <a:r>
              <a:rPr lang="sv-SE" dirty="0" smtClean="0">
                <a:latin typeface="Minya Nouvelle" pitchFamily="2" charset="0"/>
              </a:rPr>
              <a:t> :</a:t>
            </a:r>
            <a:r>
              <a:rPr lang="sv-SE" b="1" dirty="0" err="1" smtClean="0">
                <a:latin typeface="Minya Nouvelle" pitchFamily="2" charset="0"/>
              </a:rPr>
              <a:t>target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3519977"/>
            <a:ext cx="55446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left:not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(video)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95936" y="3781587"/>
            <a:ext cx="4176464" cy="11079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&lt;div&gt;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"left"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&gt;…&lt;/p&gt;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    &lt;video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class="left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"&gt;…&lt;/video&gt;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"left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/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3101576"/>
            <a:ext cx="256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Pseudoklassen</a:t>
            </a:r>
            <a:r>
              <a:rPr lang="sv-SE" dirty="0" smtClean="0">
                <a:latin typeface="Minya Nouvelle" pitchFamily="2" charset="0"/>
              </a:rPr>
              <a:t> :</a:t>
            </a:r>
            <a:r>
              <a:rPr lang="sv-SE" b="1" dirty="0" smtClean="0">
                <a:latin typeface="Minya Nouvelle" pitchFamily="2" charset="0"/>
              </a:rPr>
              <a:t>not(x)</a:t>
            </a: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116740" name="Picture 4" descr="L:\WorkSpace\tstjo\Icons\v_collection_png\256x256\shadow\symbol_ha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20279"/>
            <a:ext cx="1702747" cy="170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93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611560" y="1754441"/>
            <a:ext cx="554461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:checked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…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:disabled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…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:enabled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…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336040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UI-element </a:t>
            </a:r>
            <a:r>
              <a:rPr lang="sv-SE" dirty="0" err="1" smtClean="0">
                <a:latin typeface="Minya Nouvelle" pitchFamily="2" charset="0"/>
              </a:rPr>
              <a:t>states</a:t>
            </a:r>
            <a:r>
              <a:rPr lang="sv-SE" dirty="0" smtClean="0">
                <a:latin typeface="Minya Nouvelle" pitchFamily="2" charset="0"/>
              </a:rPr>
              <a:t> pseudo-</a:t>
            </a:r>
            <a:r>
              <a:rPr lang="sv-SE" dirty="0" err="1" smtClean="0">
                <a:latin typeface="Minya Nouvelle" pitchFamily="2" charset="0"/>
              </a:rPr>
              <a:t>class</a:t>
            </a:r>
            <a:r>
              <a:rPr lang="sv-SE" dirty="0" smtClean="0">
                <a:latin typeface="Minya Nouvelle" pitchFamily="2" charset="0"/>
              </a:rPr>
              <a:t>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1560" y="3919036"/>
            <a:ext cx="554461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checked:after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"checked";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671900" y="3379517"/>
            <a:ext cx="4968552" cy="9387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&lt;form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action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"checkbox"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name=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"g[]"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value=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"2"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/&gt;&lt;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br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/&gt;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"checkbox"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name=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"g[]"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value=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"2"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&lt;/form&gt;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244468"/>
            <a:ext cx="1284568" cy="7564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4" name="Picture 4" descr="L:\WorkSpace\tstjo\Icons\v_collection_png\256x256\shadow\check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412" y="84127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319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11560" y="3981752"/>
            <a:ext cx="554461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a[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^="http://"]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3779912" y="4251056"/>
            <a:ext cx="4968552" cy="9387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&lt;a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"http://sunet.se"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err="1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Sunet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&lt;/a&gt;</a:t>
            </a:r>
          </a:p>
          <a:p>
            <a:r>
              <a:rPr lang="en-US" sz="11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&lt;a </a:t>
            </a:r>
            <a:r>
              <a:rPr lang="en-US" sz="1100" dirty="0" err="1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="page2.html"&gt;</a:t>
            </a:r>
            <a:r>
              <a:rPr lang="en-US" sz="1100" dirty="0" err="1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Sidan</a:t>
            </a:r>
            <a:r>
              <a:rPr lang="en-US" sz="11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2&lt;/a&gt;</a:t>
            </a:r>
            <a:endParaRPr lang="en-US" sz="1100" dirty="0">
              <a:solidFill>
                <a:schemeClr val="tx2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1201316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Attributselektorer:</a:t>
            </a:r>
          </a:p>
        </p:txBody>
      </p:sp>
      <p:sp>
        <p:nvSpPr>
          <p:cNvPr id="8" name="Rectangle 7"/>
          <p:cNvSpPr/>
          <p:nvPr/>
        </p:nvSpPr>
        <p:spPr>
          <a:xfrm>
            <a:off x="611561" y="1577032"/>
            <a:ext cx="828092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E[foo]</a:t>
            </a:r>
            <a:r>
              <a:rPr lang="en-US" dirty="0" smtClean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	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foo</a:t>
            </a:r>
          </a:p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E[foo="bar"]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och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värdet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exakt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"bar"</a:t>
            </a:r>
            <a:endParaRPr lang="en-US" sz="1600" b="1" dirty="0">
              <a:latin typeface="Minya Nouvelle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E[foo~="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som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innehåller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en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listning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av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			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värden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separerade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b="1" dirty="0" err="1" smtClean="0">
                <a:latin typeface="Minya Nouvelle" charset="0"/>
                <a:cs typeface="Courier New" pitchFamily="49" charset="0"/>
              </a:rPr>
              <a:t>blanksteg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där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är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"bar"</a:t>
            </a:r>
            <a:endParaRPr lang="en-US" sz="1600" b="1" dirty="0">
              <a:latin typeface="Minya Nouvelle" charset="0"/>
              <a:cs typeface="Courier New" pitchFamily="49" charset="0"/>
            </a:endParaRPr>
          </a:p>
          <a:p>
            <a:pPr lvl="0"/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E[foo^="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vars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värde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börjar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"bar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</a:t>
            </a:r>
          </a:p>
          <a:p>
            <a:pPr lvl="0"/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E[foo$="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vars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värde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slutar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med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"bar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</a:t>
            </a:r>
          </a:p>
          <a:p>
            <a:pPr lvl="0"/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E[foo*="bar"]</a:t>
            </a:r>
            <a:r>
              <a:rPr lang="en-US" dirty="0" smtClean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som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innehåller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"bar"</a:t>
            </a:r>
            <a:endParaRPr lang="en-US" b="1" dirty="0">
              <a:latin typeface="Minya Nouvelle" charset="0"/>
              <a:cs typeface="Courier New" pitchFamily="49" charset="0"/>
            </a:endParaRPr>
          </a:p>
        </p:txBody>
      </p:sp>
      <p:pic>
        <p:nvPicPr>
          <p:cNvPr id="118786" name="Picture 2" descr="L:\WorkSpace\tstjo\Icons\v_collection_png\128x128\shadow\papercl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81" y="35783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1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129308"/>
            <a:ext cx="30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latin typeface="Minya Nouvelle" pitchFamily="2" charset="0"/>
              </a:rPr>
              <a:t>Structural</a:t>
            </a:r>
            <a:r>
              <a:rPr lang="sv-SE" b="1" dirty="0">
                <a:latin typeface="Minya Nouvelle" pitchFamily="2" charset="0"/>
              </a:rPr>
              <a:t> </a:t>
            </a:r>
            <a:r>
              <a:rPr lang="sv-SE" b="1" dirty="0" smtClean="0">
                <a:latin typeface="Minya Nouvelle" pitchFamily="2" charset="0"/>
              </a:rPr>
              <a:t>pseudo-</a:t>
            </a:r>
            <a:r>
              <a:rPr lang="sv-SE" b="1" dirty="0" err="1" smtClean="0">
                <a:latin typeface="Minya Nouvelle" pitchFamily="2" charset="0"/>
              </a:rPr>
              <a:t>classes</a:t>
            </a:r>
            <a:endParaRPr lang="sv-SE" b="1" dirty="0">
              <a:latin typeface="Minya Nouvelle" pitchFamily="2" charset="0"/>
            </a:endParaRPr>
          </a:p>
        </p:txBody>
      </p:sp>
      <p:pic>
        <p:nvPicPr>
          <p:cNvPr id="119810" name="Picture 2" descr="L:\WorkSpace\tstjo\Icons\v_collection_png\128x128\shadow\text_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48123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11561" y="157703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E:nth-child(An+B)	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Elements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:s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vart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A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: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te barn med offset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1" y="4864432"/>
            <a:ext cx="8784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:</a:t>
            </a:r>
            <a:r>
              <a:rPr lang="sv-SE" dirty="0" err="1" smtClean="0">
                <a:latin typeface="Minya Nouvelle" pitchFamily="2" charset="0"/>
              </a:rPr>
              <a:t>nth</a:t>
            </a:r>
            <a:r>
              <a:rPr lang="sv-SE" dirty="0" smtClean="0">
                <a:latin typeface="Minya Nouvelle" pitchFamily="2" charset="0"/>
              </a:rPr>
              <a:t>-last-</a:t>
            </a:r>
            <a:r>
              <a:rPr lang="sv-SE" dirty="0" err="1" smtClean="0">
                <a:latin typeface="Minya Nouvelle" pitchFamily="2" charset="0"/>
              </a:rPr>
              <a:t>child</a:t>
            </a:r>
            <a:r>
              <a:rPr lang="sv-SE" dirty="0" smtClean="0">
                <a:latin typeface="Minya Nouvelle" pitchFamily="2" charset="0"/>
              </a:rPr>
              <a:t>(n), :</a:t>
            </a:r>
            <a:r>
              <a:rPr lang="sv-SE" dirty="0" err="1" smtClean="0">
                <a:latin typeface="Minya Nouvelle" pitchFamily="2" charset="0"/>
              </a:rPr>
              <a:t>nth-of-type</a:t>
            </a:r>
            <a:r>
              <a:rPr lang="sv-SE" dirty="0" smtClean="0">
                <a:latin typeface="Minya Nouvelle" pitchFamily="2" charset="0"/>
              </a:rPr>
              <a:t>(n), </a:t>
            </a:r>
            <a:r>
              <a:rPr lang="sv-SE" dirty="0" err="1" smtClean="0">
                <a:latin typeface="Minya Nouvelle" pitchFamily="2" charset="0"/>
              </a:rPr>
              <a:t>nth</a:t>
            </a:r>
            <a:r>
              <a:rPr lang="sv-SE" dirty="0" smtClean="0">
                <a:latin typeface="Minya Nouvelle" pitchFamily="2" charset="0"/>
              </a:rPr>
              <a:t>-last-</a:t>
            </a:r>
            <a:r>
              <a:rPr lang="sv-SE" dirty="0" err="1" smtClean="0">
                <a:latin typeface="Minya Nouvelle" pitchFamily="2" charset="0"/>
              </a:rPr>
              <a:t>of</a:t>
            </a:r>
            <a:r>
              <a:rPr lang="sv-SE" dirty="0" smtClean="0">
                <a:latin typeface="Minya Nouvelle" pitchFamily="2" charset="0"/>
              </a:rPr>
              <a:t>-</a:t>
            </a:r>
            <a:r>
              <a:rPr lang="sv-SE" dirty="0" err="1" smtClean="0">
                <a:latin typeface="Minya Nouvelle" pitchFamily="2" charset="0"/>
              </a:rPr>
              <a:t>type</a:t>
            </a:r>
            <a:r>
              <a:rPr lang="sv-SE" dirty="0" smtClean="0">
                <a:latin typeface="Minya Nouvelle" pitchFamily="2" charset="0"/>
              </a:rPr>
              <a:t>(n), :</a:t>
            </a:r>
            <a:r>
              <a:rPr lang="sv-SE" dirty="0" err="1" smtClean="0">
                <a:latin typeface="Minya Nouvelle" pitchFamily="2" charset="0"/>
              </a:rPr>
              <a:t>root</a:t>
            </a:r>
            <a:r>
              <a:rPr lang="sv-SE" dirty="0" smtClean="0">
                <a:latin typeface="Minya Nouvelle" pitchFamily="2" charset="0"/>
              </a:rPr>
              <a:t>, :last-</a:t>
            </a:r>
            <a:r>
              <a:rPr lang="sv-SE" dirty="0" err="1" smtClean="0">
                <a:latin typeface="Minya Nouvelle" pitchFamily="2" charset="0"/>
              </a:rPr>
              <a:t>child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first-child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first-of-type</a:t>
            </a:r>
            <a:r>
              <a:rPr lang="sv-SE" dirty="0" smtClean="0">
                <a:latin typeface="Minya Nouvelle" pitchFamily="2" charset="0"/>
              </a:rPr>
              <a:t>, last-</a:t>
            </a:r>
            <a:r>
              <a:rPr lang="sv-SE" dirty="0" err="1" smtClean="0">
                <a:latin typeface="Minya Nouvelle" pitchFamily="2" charset="0"/>
              </a:rPr>
              <a:t>of</a:t>
            </a:r>
            <a:r>
              <a:rPr lang="sv-SE" dirty="0" smtClean="0">
                <a:latin typeface="Minya Nouvelle" pitchFamily="2" charset="0"/>
              </a:rPr>
              <a:t>-</a:t>
            </a:r>
            <a:r>
              <a:rPr lang="sv-SE" dirty="0" err="1" smtClean="0">
                <a:latin typeface="Minya Nouvelle" pitchFamily="2" charset="0"/>
              </a:rPr>
              <a:t>type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only-child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only-of-type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empty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458569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Se även: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14289"/>
              </p:ext>
            </p:extLst>
          </p:nvPr>
        </p:nvGraphicFramePr>
        <p:xfrm>
          <a:off x="5220071" y="2497460"/>
          <a:ext cx="3744417" cy="19979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2128"/>
                <a:gridCol w="864096"/>
                <a:gridCol w="1728193"/>
              </a:tblGrid>
              <a:tr h="233000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Produkt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Pris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Artikelnummer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Sony</a:t>
                      </a:r>
                      <a:r>
                        <a:rPr lang="sv-SE" sz="1400" baseline="0" dirty="0" smtClean="0"/>
                        <a:t> PS032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1295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KS2343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err="1" smtClean="0"/>
                        <a:t>Vajo</a:t>
                      </a:r>
                      <a:r>
                        <a:rPr lang="sv-SE" sz="1400" dirty="0" smtClean="0"/>
                        <a:t> LG96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599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LK3255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Dell</a:t>
                      </a:r>
                      <a:r>
                        <a:rPr lang="sv-SE" sz="1400" baseline="0" dirty="0" smtClean="0"/>
                        <a:t> HS232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20199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SL4322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LNU</a:t>
                      </a:r>
                      <a:r>
                        <a:rPr lang="sv-SE" sz="1400" baseline="0" dirty="0" smtClean="0"/>
                        <a:t> 431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3421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LN3242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PAN 431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54322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KL3211</a:t>
                      </a:r>
                      <a:endParaRPr lang="sv-SE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331640" y="3937620"/>
            <a:ext cx="348427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tbody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tr:nth-child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(odd)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#B7DAF0;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Freeform 9"/>
          <p:cNvSpPr/>
          <p:nvPr/>
        </p:nvSpPr>
        <p:spPr>
          <a:xfrm>
            <a:off x="3801600" y="2966400"/>
            <a:ext cx="1418400" cy="936000"/>
          </a:xfrm>
          <a:custGeom>
            <a:avLst/>
            <a:gdLst>
              <a:gd name="connsiteX0" fmla="*/ 0 w 1418400"/>
              <a:gd name="connsiteY0" fmla="*/ 936000 h 936000"/>
              <a:gd name="connsiteX1" fmla="*/ 496800 w 1418400"/>
              <a:gd name="connsiteY1" fmla="*/ 280800 h 936000"/>
              <a:gd name="connsiteX2" fmla="*/ 1418400 w 1418400"/>
              <a:gd name="connsiteY2" fmla="*/ 0 h 9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8400" h="936000">
                <a:moveTo>
                  <a:pt x="0" y="936000"/>
                </a:moveTo>
                <a:cubicBezTo>
                  <a:pt x="130200" y="686400"/>
                  <a:pt x="260400" y="436800"/>
                  <a:pt x="496800" y="280800"/>
                </a:cubicBezTo>
                <a:cubicBezTo>
                  <a:pt x="733200" y="124800"/>
                  <a:pt x="1075800" y="62400"/>
                  <a:pt x="141840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Freeform 11"/>
          <p:cNvSpPr/>
          <p:nvPr/>
        </p:nvSpPr>
        <p:spPr>
          <a:xfrm>
            <a:off x="3787200" y="3585488"/>
            <a:ext cx="1454400" cy="324112"/>
          </a:xfrm>
          <a:custGeom>
            <a:avLst/>
            <a:gdLst>
              <a:gd name="connsiteX0" fmla="*/ 0 w 1454400"/>
              <a:gd name="connsiteY0" fmla="*/ 324112 h 324112"/>
              <a:gd name="connsiteX1" fmla="*/ 720000 w 1454400"/>
              <a:gd name="connsiteY1" fmla="*/ 14512 h 324112"/>
              <a:gd name="connsiteX2" fmla="*/ 1454400 w 1454400"/>
              <a:gd name="connsiteY2" fmla="*/ 79312 h 32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4400" h="324112">
                <a:moveTo>
                  <a:pt x="0" y="324112"/>
                </a:moveTo>
                <a:cubicBezTo>
                  <a:pt x="238800" y="189712"/>
                  <a:pt x="477600" y="55312"/>
                  <a:pt x="720000" y="14512"/>
                </a:cubicBezTo>
                <a:cubicBezTo>
                  <a:pt x="962400" y="-26288"/>
                  <a:pt x="1208400" y="26512"/>
                  <a:pt x="1454400" y="7931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3772800" y="3809844"/>
            <a:ext cx="1454400" cy="524556"/>
          </a:xfrm>
          <a:custGeom>
            <a:avLst/>
            <a:gdLst>
              <a:gd name="connsiteX0" fmla="*/ 0 w 1454400"/>
              <a:gd name="connsiteY0" fmla="*/ 106956 h 524556"/>
              <a:gd name="connsiteX1" fmla="*/ 705600 w 1454400"/>
              <a:gd name="connsiteY1" fmla="*/ 27756 h 524556"/>
              <a:gd name="connsiteX2" fmla="*/ 1454400 w 1454400"/>
              <a:gd name="connsiteY2" fmla="*/ 524556 h 52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4400" h="524556">
                <a:moveTo>
                  <a:pt x="0" y="106956"/>
                </a:moveTo>
                <a:cubicBezTo>
                  <a:pt x="231600" y="32556"/>
                  <a:pt x="463200" y="-41844"/>
                  <a:pt x="705600" y="27756"/>
                </a:cubicBezTo>
                <a:cubicBezTo>
                  <a:pt x="948000" y="97356"/>
                  <a:pt x="1201200" y="310956"/>
                  <a:pt x="1454400" y="52455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632849" y="2137420"/>
            <a:ext cx="348427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li:nth-child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(3n+4)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{…}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9552" y="2425452"/>
            <a:ext cx="3418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Välj var tredje li-element. Börja på nummer 4.</a:t>
            </a:r>
          </a:p>
        </p:txBody>
      </p:sp>
    </p:spTree>
    <p:extLst>
      <p:ext uri="{BB962C8B-B14F-4D97-AF65-F5344CB8AC3E}">
        <p14:creationId xmlns:p14="http://schemas.microsoft.com/office/powerpoint/2010/main" val="393365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 animBg="1"/>
      <p:bldP spid="10" grpId="0" animBg="1"/>
      <p:bldP spid="12" grpId="0" animBg="1"/>
      <p:bldP spid="13" grpId="0" animBg="1"/>
      <p:bldP spid="15" grpId="0" animBg="1"/>
      <p:bldP spid="14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Layout i CSS3</a:t>
            </a:r>
            <a:endParaRPr lang="sv-SE" dirty="0"/>
          </a:p>
        </p:txBody>
      </p:sp>
      <p:pic>
        <p:nvPicPr>
          <p:cNvPr id="154626" name="Picture 2" descr="Image: Growth in the grid due to an increase in available spac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096611"/>
            <a:ext cx="3765048" cy="248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12746" y="3577580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Grid Layout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856" y="3856320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Flexible Box Layout</a:t>
            </a:r>
          </a:p>
        </p:txBody>
      </p:sp>
      <p:sp>
        <p:nvSpPr>
          <p:cNvPr id="7" name="Rectangle 6"/>
          <p:cNvSpPr/>
          <p:nvPr/>
        </p:nvSpPr>
        <p:spPr>
          <a:xfrm>
            <a:off x="3347864" y="4225652"/>
            <a:ext cx="5040560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3450596" y="4333664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4427984" y="4333660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5436096" y="4333668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6444208" y="4333668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 11"/>
          <p:cNvSpPr/>
          <p:nvPr/>
        </p:nvSpPr>
        <p:spPr>
          <a:xfrm>
            <a:off x="7452320" y="4333668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4628" name="Picture 4" descr="C:\Users\tstjo\AppData\Local\Temp\SNAGHTML6b1e45e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936" y="1345332"/>
            <a:ext cx="3418632" cy="168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833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12" name="Picture 8" descr="L:\WorkSpace\tstjo\Icons\v_collection_png\256x256\shadow\cube_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15160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2800" dirty="0" smtClean="0"/>
              <a:t>Transformationer/</a:t>
            </a:r>
            <a:r>
              <a:rPr lang="sv-SE" sz="2800" dirty="0" err="1" smtClean="0"/>
              <a:t>Transitioner</a:t>
            </a:r>
            <a:endParaRPr lang="sv-SE" dirty="0"/>
          </a:p>
        </p:txBody>
      </p:sp>
      <p:pic>
        <p:nvPicPr>
          <p:cNvPr id="98310" name="Picture 6" descr="L:\WorkSpace\tstjo\Icons\v_collection_png\256x256\shadow\red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4533">
            <a:off x="6207733" y="12528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72074"/>
            <a:ext cx="51244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000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860032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Rectangle 27"/>
          <p:cNvSpPr/>
          <p:nvPr/>
        </p:nvSpPr>
        <p:spPr>
          <a:xfrm>
            <a:off x="2699792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611560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Transformations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971600" y="1489348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 rot="2700000">
            <a:off x="2699792" y="1273324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5014322" y="1381336"/>
            <a:ext cx="1008112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844465" y="256946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translate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1677" y="256946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rotate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8098" y="2569468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scale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4328" y="2569468"/>
            <a:ext cx="694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skew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35696" y="3341811"/>
            <a:ext cx="5256584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translate(100px, 100px);}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box2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rotate(45deg);}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scale(.75);}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box4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skew(15deg);}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box5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rotate(10deg</a:t>
            </a:r>
            <a:r>
              <a:rPr lang="en-US" sz="1400" b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), scale(1.5);}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51554" name="Picture 2" descr="http://1.bp.blogspot.com/-arURrqoPAyQ/TfbPCu33LtI/AAAAAAAAASU/8PTncXby-NM/s1600/Matrix+in+CM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4249752"/>
            <a:ext cx="86409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740352" y="486443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matrix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11560" y="1279039"/>
            <a:ext cx="360040" cy="2103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>
            <a:off x="3419872" y="1201316"/>
            <a:ext cx="648072" cy="650929"/>
          </a:xfrm>
          <a:prstGeom prst="arc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16016" y="1129308"/>
            <a:ext cx="298306" cy="254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022434" y="1129308"/>
            <a:ext cx="277758" cy="254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022434" y="2173424"/>
            <a:ext cx="277758" cy="2520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716016" y="2173424"/>
            <a:ext cx="298306" cy="2520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164288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7020272" y="1267609"/>
            <a:ext cx="1621899" cy="1013827"/>
          </a:xfrm>
          <a:custGeom>
            <a:avLst/>
            <a:gdLst>
              <a:gd name="connsiteX0" fmla="*/ 0 w 1296144"/>
              <a:gd name="connsiteY0" fmla="*/ 0 h 1008112"/>
              <a:gd name="connsiteX1" fmla="*/ 1296144 w 1296144"/>
              <a:gd name="connsiteY1" fmla="*/ 0 h 1008112"/>
              <a:gd name="connsiteX2" fmla="*/ 1296144 w 1296144"/>
              <a:gd name="connsiteY2" fmla="*/ 1008112 h 1008112"/>
              <a:gd name="connsiteX3" fmla="*/ 0 w 1296144"/>
              <a:gd name="connsiteY3" fmla="*/ 1008112 h 1008112"/>
              <a:gd name="connsiteX4" fmla="*/ 0 w 1296144"/>
              <a:gd name="connsiteY4" fmla="*/ 0 h 1008112"/>
              <a:gd name="connsiteX0" fmla="*/ 0 w 1621899"/>
              <a:gd name="connsiteY0" fmla="*/ 5715 h 1008112"/>
              <a:gd name="connsiteX1" fmla="*/ 1621899 w 1621899"/>
              <a:gd name="connsiteY1" fmla="*/ 0 h 1008112"/>
              <a:gd name="connsiteX2" fmla="*/ 1621899 w 1621899"/>
              <a:gd name="connsiteY2" fmla="*/ 1008112 h 1008112"/>
              <a:gd name="connsiteX3" fmla="*/ 325755 w 1621899"/>
              <a:gd name="connsiteY3" fmla="*/ 1008112 h 1008112"/>
              <a:gd name="connsiteX4" fmla="*/ 0 w 1621899"/>
              <a:gd name="connsiteY4" fmla="*/ 5715 h 1008112"/>
              <a:gd name="connsiteX0" fmla="*/ 0 w 1621899"/>
              <a:gd name="connsiteY0" fmla="*/ 0 h 1002397"/>
              <a:gd name="connsiteX1" fmla="*/ 1233279 w 1621899"/>
              <a:gd name="connsiteY1" fmla="*/ 11430 h 1002397"/>
              <a:gd name="connsiteX2" fmla="*/ 1621899 w 1621899"/>
              <a:gd name="connsiteY2" fmla="*/ 1002397 h 1002397"/>
              <a:gd name="connsiteX3" fmla="*/ 325755 w 1621899"/>
              <a:gd name="connsiteY3" fmla="*/ 1002397 h 1002397"/>
              <a:gd name="connsiteX4" fmla="*/ 0 w 1621899"/>
              <a:gd name="connsiteY4" fmla="*/ 0 h 1002397"/>
              <a:gd name="connsiteX0" fmla="*/ 0 w 1621899"/>
              <a:gd name="connsiteY0" fmla="*/ 11430 h 1013827"/>
              <a:gd name="connsiteX1" fmla="*/ 1238994 w 1621899"/>
              <a:gd name="connsiteY1" fmla="*/ 0 h 1013827"/>
              <a:gd name="connsiteX2" fmla="*/ 1621899 w 1621899"/>
              <a:gd name="connsiteY2" fmla="*/ 1013827 h 1013827"/>
              <a:gd name="connsiteX3" fmla="*/ 325755 w 1621899"/>
              <a:gd name="connsiteY3" fmla="*/ 1013827 h 1013827"/>
              <a:gd name="connsiteX4" fmla="*/ 0 w 1621899"/>
              <a:gd name="connsiteY4" fmla="*/ 11430 h 101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1899" h="1013827">
                <a:moveTo>
                  <a:pt x="0" y="11430"/>
                </a:moveTo>
                <a:lnTo>
                  <a:pt x="1238994" y="0"/>
                </a:lnTo>
                <a:lnTo>
                  <a:pt x="1621899" y="1013827"/>
                </a:lnTo>
                <a:lnTo>
                  <a:pt x="325755" y="1013827"/>
                </a:lnTo>
                <a:lnTo>
                  <a:pt x="0" y="11430"/>
                </a:lnTo>
                <a:close/>
              </a:path>
            </a:pathLst>
          </a:cu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0" name="Straight Arrow Connector 39"/>
          <p:cNvCxnSpPr>
            <a:endCxn id="7" idx="0"/>
          </p:cNvCxnSpPr>
          <p:nvPr/>
        </p:nvCxnSpPr>
        <p:spPr>
          <a:xfrm flipH="1">
            <a:off x="7020272" y="1279039"/>
            <a:ext cx="34717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58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rot="2700000">
            <a:off x="562142" y="1345332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Transformations</a:t>
            </a:r>
            <a:endParaRPr lang="sv-SE" dirty="0"/>
          </a:p>
        </p:txBody>
      </p:sp>
      <p:sp>
        <p:nvSpPr>
          <p:cNvPr id="13" name="Rectangle 12"/>
          <p:cNvSpPr/>
          <p:nvPr/>
        </p:nvSpPr>
        <p:spPr>
          <a:xfrm>
            <a:off x="562142" y="1345332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Oval 13"/>
          <p:cNvSpPr/>
          <p:nvPr/>
        </p:nvSpPr>
        <p:spPr>
          <a:xfrm>
            <a:off x="1174210" y="1813384"/>
            <a:ext cx="72008" cy="72008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3215108" y="1301909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 rot="3093454">
            <a:off x="2561406" y="1633059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Oval 15"/>
          <p:cNvSpPr/>
          <p:nvPr/>
        </p:nvSpPr>
        <p:spPr>
          <a:xfrm>
            <a:off x="3182667" y="1273324"/>
            <a:ext cx="71295" cy="70589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1907704" y="3703593"/>
            <a:ext cx="5256584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50% 50%;}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box2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 top;}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center center;}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box4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center bottom;}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092280" y="1316137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7406029" y="1777380"/>
            <a:ext cx="694363" cy="540060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7741065" y="2282855"/>
            <a:ext cx="71295" cy="70589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 22"/>
          <p:cNvSpPr/>
          <p:nvPr/>
        </p:nvSpPr>
        <p:spPr>
          <a:xfrm>
            <a:off x="5220072" y="1308618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23"/>
          <p:cNvSpPr/>
          <p:nvPr/>
        </p:nvSpPr>
        <p:spPr>
          <a:xfrm>
            <a:off x="5533821" y="1525352"/>
            <a:ext cx="694363" cy="540060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Oval 24"/>
          <p:cNvSpPr/>
          <p:nvPr/>
        </p:nvSpPr>
        <p:spPr>
          <a:xfrm>
            <a:off x="5839905" y="1742795"/>
            <a:ext cx="71295" cy="70589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69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Transitions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036960"/>
            <a:ext cx="8568952" cy="1460500"/>
          </a:xfrm>
        </p:spPr>
        <p:txBody>
          <a:bodyPr/>
          <a:lstStyle/>
          <a:p>
            <a:r>
              <a:rPr lang="sv-SE" dirty="0" smtClean="0"/>
              <a:t>En </a:t>
            </a:r>
            <a:r>
              <a:rPr lang="sv-SE" dirty="0" err="1" smtClean="0"/>
              <a:t>transition</a:t>
            </a:r>
            <a:r>
              <a:rPr lang="sv-SE" dirty="0" smtClean="0"/>
              <a:t> animerar de egenskaper på ett element som ändrar sig.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588224" y="1921396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3779912" y="1921396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971600" y="1921396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827584" y="3073524"/>
            <a:ext cx="7848872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box1, box2, 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transition-property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all;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transition-duration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2s;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transition-timing-function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ease; </a:t>
            </a:r>
            <a:r>
              <a:rPr lang="en-US" sz="11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linear, ease-in, ease-out, ease-in-out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transition-delay</a:t>
            </a:r>
            <a:r>
              <a:rPr lang="en-US" sz="1400" b="1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: 0.3s</a:t>
            </a:r>
            <a:r>
              <a:rPr lang="en-US" sz="1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827584" y="4639116"/>
            <a:ext cx="784887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box1, box2, 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transform 2s ease-in 0.3s;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Freeform 9"/>
          <p:cNvSpPr/>
          <p:nvPr/>
        </p:nvSpPr>
        <p:spPr>
          <a:xfrm>
            <a:off x="3491880" y="4153644"/>
            <a:ext cx="1752806" cy="742950"/>
          </a:xfrm>
          <a:custGeom>
            <a:avLst/>
            <a:gdLst>
              <a:gd name="connsiteX0" fmla="*/ 0 w 1752806"/>
              <a:gd name="connsiteY0" fmla="*/ 0 h 742950"/>
              <a:gd name="connsiteX1" fmla="*/ 1554480 w 1752806"/>
              <a:gd name="connsiteY1" fmla="*/ 131445 h 742950"/>
              <a:gd name="connsiteX2" fmla="*/ 1731645 w 1752806"/>
              <a:gd name="connsiteY2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806" h="742950">
                <a:moveTo>
                  <a:pt x="0" y="0"/>
                </a:moveTo>
                <a:cubicBezTo>
                  <a:pt x="632936" y="3810"/>
                  <a:pt x="1265873" y="7620"/>
                  <a:pt x="1554480" y="131445"/>
                </a:cubicBezTo>
                <a:cubicBezTo>
                  <a:pt x="1843088" y="255270"/>
                  <a:pt x="1731645" y="742950"/>
                  <a:pt x="1731645" y="74295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9100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4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accel="52000" decel="47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pic>
        <p:nvPicPr>
          <p:cNvPr id="4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453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:\WorkSpace\tstjo\Icons\v_collection_png\256x256\shadow\plasma_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53336" y="3001516"/>
            <a:ext cx="1162000" cy="98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L:\WorkSpace\tstjo\Icons\v_collection_png\256x256\shadow\projec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044" y="985292"/>
            <a:ext cx="909789" cy="9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198" y="320766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425452"/>
            <a:ext cx="782216" cy="78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52" y="2432681"/>
            <a:ext cx="5164217" cy="93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121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Referens</a:t>
            </a:r>
            <a:r>
              <a:rPr lang="en-US" dirty="0" smtClean="0"/>
              <a:t> </a:t>
            </a:r>
            <a:r>
              <a:rPr lang="en-US" dirty="0" err="1" smtClean="0"/>
              <a:t>för</a:t>
            </a:r>
            <a:r>
              <a:rPr lang="en-US" dirty="0" smtClean="0"/>
              <a:t> HTML </a:t>
            </a:r>
            <a:r>
              <a:rPr lang="en-US" dirty="0" err="1" smtClean="0"/>
              <a:t>och</a:t>
            </a:r>
            <a:r>
              <a:rPr lang="en-US" dirty="0" smtClean="0"/>
              <a:t> CSS</a:t>
            </a:r>
            <a:endParaRPr lang="en-US" dirty="0"/>
          </a:p>
        </p:txBody>
      </p:sp>
      <p:pic>
        <p:nvPicPr>
          <p:cNvPr id="4" name="Picture 3" descr="Skärmavbild 2013-09-18 kl. 09.19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2398">
            <a:off x="1944188" y="1174673"/>
            <a:ext cx="5832718" cy="39737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907704" y="5161756"/>
            <a:ext cx="303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582528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727126" y="2180973"/>
            <a:ext cx="7632848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 and (color)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  /* CSS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specifikt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för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färgutskrift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här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endParaRPr lang="en-US" sz="14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7126" y="1345332"/>
            <a:ext cx="7632848" cy="4462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 and (color)"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3721596"/>
            <a:ext cx="28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Grupper med "," (eller):</a:t>
            </a:r>
          </a:p>
        </p:txBody>
      </p:sp>
      <p:sp>
        <p:nvSpPr>
          <p:cNvPr id="10" name="Rectangle 9"/>
          <p:cNvSpPr/>
          <p:nvPr/>
        </p:nvSpPr>
        <p:spPr>
          <a:xfrm>
            <a:off x="726768" y="4153644"/>
            <a:ext cx="7632848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screen and (min-width:481px), screen and (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orientation:landscape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  /* &gt; 481px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eller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liggande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25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746555"/>
              </p:ext>
            </p:extLst>
          </p:nvPr>
        </p:nvGraphicFramePr>
        <p:xfrm>
          <a:off x="899592" y="1129308"/>
          <a:ext cx="7058867" cy="40637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6791"/>
                <a:gridCol w="875995"/>
                <a:gridCol w="1751990"/>
                <a:gridCol w="2854091"/>
              </a:tblGrid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Media feature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max/min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Värde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width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Bredd</a:t>
                      </a:r>
                      <a:r>
                        <a:rPr lang="sv-SE" sz="1600" b="1" baseline="0" dirty="0" smtClean="0"/>
                        <a:t> på aktuell </a:t>
                      </a:r>
                      <a:r>
                        <a:rPr lang="sv-SE" sz="1600" b="1" baseline="0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height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Höjd på aktuell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device-width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Enhetens totala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device-height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Enhetens totala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orientation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Nej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portrait|landscape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Stående eller liggande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aspect-ratio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ratio</a:t>
                      </a:r>
                      <a:r>
                        <a:rPr lang="sv-SE" sz="1200" baseline="0" dirty="0" smtClean="0"/>
                        <a:t> Ex: 16/9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device-aspect-ratio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ratio</a:t>
                      </a:r>
                      <a:r>
                        <a:rPr lang="sv-SE" sz="1200" dirty="0" smtClean="0"/>
                        <a:t> Ex: 16/9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color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color-index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monochrome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resolution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upplösning Ex: 300dpi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scan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Nej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progressive|interlaced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grid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Nej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431272" y="5137075"/>
            <a:ext cx="4669120" cy="384721"/>
          </a:xfrm>
          <a:prstGeom prst="rect">
            <a:avLst/>
          </a:prstGeom>
        </p:spPr>
        <p:txBody>
          <a:bodyPr wrap="none" lIns="76197" tIns="38098" rIns="76197" bIns="38098">
            <a:spAutoFit/>
          </a:bodyPr>
          <a:lstStyle/>
          <a:p>
            <a:r>
              <a:rPr lang="sv-SE" sz="2000" dirty="0"/>
              <a:t>http://www.w3.org/TR/css3-mediaqueries/</a:t>
            </a:r>
          </a:p>
        </p:txBody>
      </p:sp>
    </p:spTree>
    <p:extLst>
      <p:ext uri="{BB962C8B-B14F-4D97-AF65-F5344CB8AC3E}">
        <p14:creationId xmlns:p14="http://schemas.microsoft.com/office/powerpoint/2010/main" val="290509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50" name="Picture 6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613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52" name="Picture 8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7899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54" name="Picture 10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7899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5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352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34582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173" y="231499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4" y="34590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224" y="39162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99" y="292049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6175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6590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49" y="7608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464" y="163336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924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165" y="11418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120" y="351241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264" y="202245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662" y="163336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6525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264" y="309606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3233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32" y="308055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36876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464" y="406906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00" y="262335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48" name="Picture 4" descr="L:\WorkSpace\tstjo\Icons\v_collection_png\256x256\shadow\hamm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56135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60" y="27805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312" y="5322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912" y="9132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60" y="6846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704" y="26832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04" y="124132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386" y="4560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85798" y="4531726"/>
            <a:ext cx="633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nya Nouvelle" pitchFamily="2" charset="0"/>
              </a:rPr>
              <a:t>"if </a:t>
            </a:r>
            <a:r>
              <a:rPr lang="en-US" dirty="0">
                <a:latin typeface="Minya Nouvelle" pitchFamily="2" charset="0"/>
              </a:rPr>
              <a:t>all you have is a hammer, everything looks like a </a:t>
            </a:r>
            <a:r>
              <a:rPr lang="en-US" dirty="0" smtClean="0">
                <a:latin typeface="Minya Nouvelle" pitchFamily="2" charset="0"/>
              </a:rPr>
              <a:t>nail"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82550" y="480171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400" i="1" dirty="0"/>
              <a:t> </a:t>
            </a:r>
            <a:r>
              <a:rPr lang="en-US" sz="1400" i="1" dirty="0" smtClean="0"/>
              <a:t>- Abraham </a:t>
            </a:r>
            <a:r>
              <a:rPr lang="en-US" sz="1400" i="1" dirty="0"/>
              <a:t>Maslow, The Psychology of Science, 1966</a:t>
            </a:r>
            <a:endParaRPr lang="sv-SE" sz="1400" i="1" dirty="0"/>
          </a:p>
        </p:txBody>
      </p:sp>
    </p:spTree>
    <p:extLst>
      <p:ext uri="{BB962C8B-B14F-4D97-AF65-F5344CB8AC3E}">
        <p14:creationId xmlns:p14="http://schemas.microsoft.com/office/powerpoint/2010/main" val="2775292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Pseudoklasser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323528" y="1804388"/>
            <a:ext cx="3911886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a:link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a:visited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a:focus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a:hover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a:active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6984" y="139102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orörd</a:t>
            </a:r>
          </a:p>
        </p:txBody>
      </p:sp>
      <p:sp>
        <p:nvSpPr>
          <p:cNvPr id="8" name="TextBox 7"/>
          <p:cNvSpPr txBox="1"/>
          <p:nvPr/>
        </p:nvSpPr>
        <p:spPr>
          <a:xfrm rot="21214465">
            <a:off x="4387753" y="1748893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besökt</a:t>
            </a:r>
          </a:p>
        </p:txBody>
      </p:sp>
      <p:sp>
        <p:nvSpPr>
          <p:cNvPr id="9" name="TextBox 8"/>
          <p:cNvSpPr txBox="1"/>
          <p:nvPr/>
        </p:nvSpPr>
        <p:spPr>
          <a:xfrm rot="188082">
            <a:off x="4376066" y="213532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fokus</a:t>
            </a:r>
          </a:p>
        </p:txBody>
      </p:sp>
      <p:sp>
        <p:nvSpPr>
          <p:cNvPr id="10" name="TextBox 9"/>
          <p:cNvSpPr txBox="1"/>
          <p:nvPr/>
        </p:nvSpPr>
        <p:spPr>
          <a:xfrm rot="20817569">
            <a:off x="4375191" y="2323428"/>
            <a:ext cx="23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muspekare över länken</a:t>
            </a:r>
          </a:p>
        </p:txBody>
      </p:sp>
      <p:sp>
        <p:nvSpPr>
          <p:cNvPr id="11" name="TextBox 10"/>
          <p:cNvSpPr txBox="1"/>
          <p:nvPr/>
        </p:nvSpPr>
        <p:spPr>
          <a:xfrm rot="188082">
            <a:off x="3677958" y="2955497"/>
            <a:ext cx="2093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aktiv, precis klickad</a:t>
            </a:r>
          </a:p>
        </p:txBody>
      </p:sp>
      <p:sp>
        <p:nvSpPr>
          <p:cNvPr id="12" name="Freeform 11"/>
          <p:cNvSpPr/>
          <p:nvPr/>
        </p:nvSpPr>
        <p:spPr>
          <a:xfrm>
            <a:off x="2633303" y="1542027"/>
            <a:ext cx="934872" cy="245542"/>
          </a:xfrm>
          <a:custGeom>
            <a:avLst/>
            <a:gdLst>
              <a:gd name="connsiteX0" fmla="*/ 934872 w 934872"/>
              <a:gd name="connsiteY0" fmla="*/ 47650 h 245542"/>
              <a:gd name="connsiteX1" fmla="*/ 491320 w 934872"/>
              <a:gd name="connsiteY1" fmla="*/ 13530 h 245542"/>
              <a:gd name="connsiteX2" fmla="*/ 0 w 934872"/>
              <a:gd name="connsiteY2" fmla="*/ 245542 h 24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4872" h="245542">
                <a:moveTo>
                  <a:pt x="934872" y="47650"/>
                </a:moveTo>
                <a:cubicBezTo>
                  <a:pt x="791002" y="14099"/>
                  <a:pt x="647132" y="-19452"/>
                  <a:pt x="491320" y="13530"/>
                </a:cubicBezTo>
                <a:cubicBezTo>
                  <a:pt x="335508" y="46512"/>
                  <a:pt x="167754" y="146027"/>
                  <a:pt x="0" y="24554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3220157" y="1887136"/>
            <a:ext cx="1235123" cy="241627"/>
          </a:xfrm>
          <a:custGeom>
            <a:avLst/>
            <a:gdLst>
              <a:gd name="connsiteX0" fmla="*/ 1235123 w 1235123"/>
              <a:gd name="connsiteY0" fmla="*/ 132445 h 241627"/>
              <a:gd name="connsiteX1" fmla="*/ 730155 w 1235123"/>
              <a:gd name="connsiteY1" fmla="*/ 2791 h 241627"/>
              <a:gd name="connsiteX2" fmla="*/ 0 w 1235123"/>
              <a:gd name="connsiteY2" fmla="*/ 241627 h 24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5123" h="241627">
                <a:moveTo>
                  <a:pt x="1235123" y="132445"/>
                </a:moveTo>
                <a:cubicBezTo>
                  <a:pt x="1085566" y="58519"/>
                  <a:pt x="936009" y="-15406"/>
                  <a:pt x="730155" y="2791"/>
                </a:cubicBezTo>
                <a:cubicBezTo>
                  <a:pt x="524301" y="20988"/>
                  <a:pt x="262150" y="131307"/>
                  <a:pt x="0" y="2416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Freeform 13"/>
          <p:cNvSpPr/>
          <p:nvPr/>
        </p:nvSpPr>
        <p:spPr>
          <a:xfrm>
            <a:off x="3247453" y="2272065"/>
            <a:ext cx="1180531" cy="47767"/>
          </a:xfrm>
          <a:custGeom>
            <a:avLst/>
            <a:gdLst>
              <a:gd name="connsiteX0" fmla="*/ 1180531 w 1180531"/>
              <a:gd name="connsiteY0" fmla="*/ 0 h 47767"/>
              <a:gd name="connsiteX1" fmla="*/ 0 w 1180531"/>
              <a:gd name="connsiteY1" fmla="*/ 47767 h 4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0531" h="47767">
                <a:moveTo>
                  <a:pt x="1180531" y="0"/>
                </a:moveTo>
                <a:lnTo>
                  <a:pt x="0" y="47767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Freeform 14"/>
          <p:cNvSpPr/>
          <p:nvPr/>
        </p:nvSpPr>
        <p:spPr>
          <a:xfrm>
            <a:off x="3254277" y="2472282"/>
            <a:ext cx="1173707" cy="311574"/>
          </a:xfrm>
          <a:custGeom>
            <a:avLst/>
            <a:gdLst>
              <a:gd name="connsiteX0" fmla="*/ 1173707 w 1173707"/>
              <a:gd name="connsiteY0" fmla="*/ 311574 h 311574"/>
              <a:gd name="connsiteX1" fmla="*/ 743803 w 1173707"/>
              <a:gd name="connsiteY1" fmla="*/ 31795 h 311574"/>
              <a:gd name="connsiteX2" fmla="*/ 0 w 1173707"/>
              <a:gd name="connsiteY2" fmla="*/ 18147 h 3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707" h="311574">
                <a:moveTo>
                  <a:pt x="1173707" y="311574"/>
                </a:moveTo>
                <a:cubicBezTo>
                  <a:pt x="1056564" y="196136"/>
                  <a:pt x="939421" y="80699"/>
                  <a:pt x="743803" y="31795"/>
                </a:cubicBezTo>
                <a:cubicBezTo>
                  <a:pt x="548185" y="-17109"/>
                  <a:pt x="274092" y="519"/>
                  <a:pt x="0" y="1814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694718" y="2865742"/>
            <a:ext cx="1023582" cy="280186"/>
          </a:xfrm>
          <a:custGeom>
            <a:avLst/>
            <a:gdLst>
              <a:gd name="connsiteX0" fmla="*/ 1023582 w 1023582"/>
              <a:gd name="connsiteY0" fmla="*/ 245660 h 280186"/>
              <a:gd name="connsiteX1" fmla="*/ 388962 w 1023582"/>
              <a:gd name="connsiteY1" fmla="*/ 259308 h 280186"/>
              <a:gd name="connsiteX2" fmla="*/ 0 w 1023582"/>
              <a:gd name="connsiteY2" fmla="*/ 0 h 28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582" h="280186">
                <a:moveTo>
                  <a:pt x="1023582" y="245660"/>
                </a:moveTo>
                <a:cubicBezTo>
                  <a:pt x="791570" y="272955"/>
                  <a:pt x="559559" y="300251"/>
                  <a:pt x="388962" y="259308"/>
                </a:cubicBezTo>
                <a:cubicBezTo>
                  <a:pt x="218365" y="218365"/>
                  <a:pt x="109182" y="109182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323527" y="3588613"/>
            <a:ext cx="446032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p:first-child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4591" y="4297660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Alla p-taggar som är förstabarn och har en förfader i form av div</a:t>
            </a:r>
          </a:p>
        </p:txBody>
      </p:sp>
      <p:sp>
        <p:nvSpPr>
          <p:cNvPr id="23" name="Freeform 22"/>
          <p:cNvSpPr/>
          <p:nvPr/>
        </p:nvSpPr>
        <p:spPr>
          <a:xfrm>
            <a:off x="1972101" y="3869140"/>
            <a:ext cx="2604993" cy="784747"/>
          </a:xfrm>
          <a:custGeom>
            <a:avLst/>
            <a:gdLst>
              <a:gd name="connsiteX0" fmla="*/ 1781033 w 2604993"/>
              <a:gd name="connsiteY0" fmla="*/ 784747 h 784747"/>
              <a:gd name="connsiteX1" fmla="*/ 2518012 w 2604993"/>
              <a:gd name="connsiteY1" fmla="*/ 498144 h 784747"/>
              <a:gd name="connsiteX2" fmla="*/ 0 w 2604993"/>
              <a:gd name="connsiteY2" fmla="*/ 0 h 784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4993" h="784747">
                <a:moveTo>
                  <a:pt x="1781033" y="784747"/>
                </a:moveTo>
                <a:cubicBezTo>
                  <a:pt x="2297942" y="706841"/>
                  <a:pt x="2814851" y="628935"/>
                  <a:pt x="2518012" y="498144"/>
                </a:cubicBezTo>
                <a:cubicBezTo>
                  <a:pt x="2221173" y="367353"/>
                  <a:pt x="1110586" y="183676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4932040" y="3569015"/>
            <a:ext cx="3911886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barn.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&lt;li&gt;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också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&lt;/li&gt;</a:t>
            </a:r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  <a:endParaRPr lang="en-US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 &lt;p&gt;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:(&lt;/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endParaRPr lang="en-US" sz="1200" dirty="0" smtClean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heller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:(&lt;/p&gt;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57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Pseudoelement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699382" y="1417340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p:first-letter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2em;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63877" y="1448117"/>
            <a:ext cx="2704587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örsta bokstaven är större</a:t>
            </a:r>
          </a:p>
        </p:txBody>
      </p:sp>
      <p:sp>
        <p:nvSpPr>
          <p:cNvPr id="8" name="Rectangle 7"/>
          <p:cNvSpPr/>
          <p:nvPr/>
        </p:nvSpPr>
        <p:spPr>
          <a:xfrm>
            <a:off x="699382" y="1817449"/>
            <a:ext cx="3911886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bokstaven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större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683568" y="2705353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p:first-line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font-weight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bold;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8063" y="2736130"/>
            <a:ext cx="2720401" cy="92333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b="1" dirty="0" smtClean="0">
                <a:latin typeface="Times New Roman" pitchFamily="18" charset="0"/>
                <a:cs typeface="Times New Roman" pitchFamily="18" charset="0"/>
              </a:rPr>
              <a:t>Första textraden som 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webbläsaren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rendrerar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blir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fetmarkerad</a:t>
            </a:r>
            <a:endParaRPr lang="sv-SE" sz="105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3568" y="3105462"/>
            <a:ext cx="3911886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textraden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som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webbläsaren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rendrerar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blir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fetmarkerad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8064" y="3950394"/>
            <a:ext cx="3600400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b="1" dirty="0" smtClean="0">
                <a:latin typeface="Times New Roman" pitchFamily="18" charset="0"/>
                <a:cs typeface="Times New Roman" pitchFamily="18" charset="0"/>
              </a:rPr>
              <a:t>Första textraden som webbläsaren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rendrerar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blir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fetmarkerad</a:t>
            </a:r>
            <a:endParaRPr lang="sv-SE" sz="105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568" y="4227393"/>
            <a:ext cx="3927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I CSS2 finns även :</a:t>
            </a:r>
            <a:r>
              <a:rPr lang="sv-SE" dirty="0" err="1" smtClean="0">
                <a:latin typeface="Minya Nouvelle" pitchFamily="2" charset="0"/>
              </a:rPr>
              <a:t>before</a:t>
            </a:r>
            <a:r>
              <a:rPr lang="sv-SE" dirty="0" smtClean="0">
                <a:latin typeface="Minya Nouvelle" pitchFamily="2" charset="0"/>
              </a:rPr>
              <a:t> och :</a:t>
            </a:r>
            <a:r>
              <a:rPr lang="sv-SE" dirty="0" err="1" smtClean="0">
                <a:latin typeface="Minya Nouvelle" pitchFamily="2" charset="0"/>
              </a:rPr>
              <a:t>after</a:t>
            </a:r>
            <a:r>
              <a:rPr lang="sv-SE" dirty="0" smtClean="0">
                <a:latin typeface="Minya Nouvelle" pitchFamily="2" charset="0"/>
              </a:rPr>
              <a:t> som kan användas för att dynamiskt lägga in innehåll före eller efter ett element.</a:t>
            </a:r>
          </a:p>
        </p:txBody>
      </p:sp>
    </p:spTree>
    <p:extLst>
      <p:ext uri="{BB962C8B-B14F-4D97-AF65-F5344CB8AC3E}">
        <p14:creationId xmlns:p14="http://schemas.microsoft.com/office/powerpoint/2010/main" val="145533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Kombinatorer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395536" y="2569468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+ li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9" name="Rectangle 8"/>
          <p:cNvSpPr/>
          <p:nvPr/>
        </p:nvSpPr>
        <p:spPr>
          <a:xfrm>
            <a:off x="2915816" y="2756375"/>
            <a:ext cx="1883935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&lt;li&gt;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&lt;/li&gt;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Två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&lt;li&gt;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li&gt;</a:t>
            </a:r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8184" y="2558967"/>
            <a:ext cx="1368152" cy="92333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Ett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Två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Tre</a:t>
            </a:r>
          </a:p>
        </p:txBody>
      </p:sp>
      <p:sp>
        <p:nvSpPr>
          <p:cNvPr id="11" name="Chevron 10"/>
          <p:cNvSpPr/>
          <p:nvPr/>
        </p:nvSpPr>
        <p:spPr>
          <a:xfrm>
            <a:off x="5220072" y="2578760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472" y="2209428"/>
            <a:ext cx="326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"Direkt syskon-väljare" (A+B)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67944" y="1356363"/>
            <a:ext cx="4749894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&lt;strong&gt;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Ytterligare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&lt;strong&gt;text&lt;/strong&gt;…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472" y="1633364"/>
            <a:ext cx="335286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strong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0531" y="126403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Ättling (A B)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70578" y="4029951"/>
            <a:ext cx="4749894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&gt;&lt;strong&gt;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&lt;/strong&gt;&lt;/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Ytterligare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&lt;strong&gt;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text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4106" y="4306952"/>
            <a:ext cx="335286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&gt; strong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3165" y="393762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Barn (A&gt;B)</a:t>
            </a:r>
          </a:p>
        </p:txBody>
      </p:sp>
    </p:spTree>
    <p:extLst>
      <p:ext uri="{BB962C8B-B14F-4D97-AF65-F5344CB8AC3E}">
        <p14:creationId xmlns:p14="http://schemas.microsoft.com/office/powerpoint/2010/main" val="1764018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22" grpId="0" animBg="1"/>
      <p:bldP spid="23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Gruppering av selektorer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129308"/>
            <a:ext cx="7818092" cy="1460500"/>
          </a:xfrm>
        </p:spPr>
        <p:txBody>
          <a:bodyPr/>
          <a:lstStyle/>
          <a:p>
            <a:r>
              <a:rPr lang="sv-SE" dirty="0" smtClean="0"/>
              <a:t>Önskas liknande egenskaper på flera element så grupperar man dessa: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755576" y="2533115"/>
            <a:ext cx="4392488" cy="1569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h1,h2,h3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font-family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verdana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san-serif;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#6CF;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h2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text-decoration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underline; 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2120" y="2533115"/>
            <a:ext cx="2382383" cy="1600438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Rubriknivå 1</a:t>
            </a:r>
            <a:br>
              <a:rPr lang="sv-SE" sz="2400" b="1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sv-SE" sz="2400" b="1" dirty="0" smtClean="0">
              <a:solidFill>
                <a:srgbClr val="4086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sv-SE" b="1" u="sng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Rubriknivå 2       </a:t>
            </a:r>
            <a:br>
              <a:rPr lang="sv-SE" b="1" u="sng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sv-SE" b="1" u="sng" dirty="0" smtClean="0">
              <a:solidFill>
                <a:srgbClr val="4086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sv-SE" sz="1400" b="1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Rubriknivå 3</a:t>
            </a:r>
          </a:p>
        </p:txBody>
      </p:sp>
      <p:sp>
        <p:nvSpPr>
          <p:cNvPr id="6" name="Freeform 5"/>
          <p:cNvSpPr/>
          <p:nvPr/>
        </p:nvSpPr>
        <p:spPr>
          <a:xfrm>
            <a:off x="1351128" y="2122816"/>
            <a:ext cx="1576317" cy="467311"/>
          </a:xfrm>
          <a:custGeom>
            <a:avLst/>
            <a:gdLst>
              <a:gd name="connsiteX0" fmla="*/ 1576317 w 1576317"/>
              <a:gd name="connsiteY0" fmla="*/ 71525 h 467311"/>
              <a:gd name="connsiteX1" fmla="*/ 348018 w 1576317"/>
              <a:gd name="connsiteY1" fmla="*/ 30582 h 467311"/>
              <a:gd name="connsiteX2" fmla="*/ 0 w 1576317"/>
              <a:gd name="connsiteY2" fmla="*/ 467311 h 46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6317" h="467311">
                <a:moveTo>
                  <a:pt x="1576317" y="71525"/>
                </a:moveTo>
                <a:cubicBezTo>
                  <a:pt x="1093527" y="18071"/>
                  <a:pt x="610737" y="-35382"/>
                  <a:pt x="348018" y="30582"/>
                </a:cubicBezTo>
                <a:cubicBezTo>
                  <a:pt x="85299" y="96546"/>
                  <a:pt x="0" y="467311"/>
                  <a:pt x="0" y="46731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 rot="21307068">
            <a:off x="2843808" y="1862394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Grupperingen sker genom att separera med ,</a:t>
            </a:r>
          </a:p>
        </p:txBody>
      </p:sp>
      <p:sp>
        <p:nvSpPr>
          <p:cNvPr id="8" name="Rectangle 7"/>
          <p:cNvSpPr/>
          <p:nvPr/>
        </p:nvSpPr>
        <p:spPr>
          <a:xfrm>
            <a:off x="755576" y="4366414"/>
            <a:ext cx="4392488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p.red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strong.hidden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, #content p:first-line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font-family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verdana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san-serif;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#6CF;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307068">
            <a:off x="5238817" y="4620288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Det går bra att både gruppera och kombinera selektorerna</a:t>
            </a:r>
          </a:p>
        </p:txBody>
      </p:sp>
      <p:sp>
        <p:nvSpPr>
          <p:cNvPr id="10" name="Freeform 9"/>
          <p:cNvSpPr/>
          <p:nvPr/>
        </p:nvSpPr>
        <p:spPr>
          <a:xfrm>
            <a:off x="5111087" y="4365330"/>
            <a:ext cx="757057" cy="416582"/>
          </a:xfrm>
          <a:custGeom>
            <a:avLst/>
            <a:gdLst>
              <a:gd name="connsiteX0" fmla="*/ 709683 w 709683"/>
              <a:gd name="connsiteY0" fmla="*/ 306080 h 306080"/>
              <a:gd name="connsiteX1" fmla="*/ 484495 w 709683"/>
              <a:gd name="connsiteY1" fmla="*/ 12653 h 306080"/>
              <a:gd name="connsiteX2" fmla="*/ 0 w 709683"/>
              <a:gd name="connsiteY2" fmla="*/ 80892 h 30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9683" h="306080">
                <a:moveTo>
                  <a:pt x="709683" y="306080"/>
                </a:moveTo>
                <a:cubicBezTo>
                  <a:pt x="656229" y="178132"/>
                  <a:pt x="602775" y="50184"/>
                  <a:pt x="484495" y="12653"/>
                </a:cubicBezTo>
                <a:cubicBezTo>
                  <a:pt x="366215" y="-24878"/>
                  <a:pt x="183107" y="28007"/>
                  <a:pt x="0" y="8089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456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F03 </a:t>
            </a:r>
            <a:r>
              <a:rPr lang="sv-SE" b="1" dirty="0" smtClean="0"/>
              <a:t>– Stilmallar 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3506088" cy="6232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</a:t>
            </a:r>
            <a:r>
              <a:rPr lang="sv-SE" sz="2800" b="1" dirty="0" smtClean="0">
                <a:latin typeface="Minya Nouvelle" pitchFamily="2" charset="0"/>
              </a:rPr>
              <a:t>agenda</a:t>
            </a:r>
            <a:br>
              <a:rPr lang="sv-SE" sz="2800" b="1" dirty="0" smtClean="0">
                <a:latin typeface="Minya Nouvelle" pitchFamily="2" charset="0"/>
              </a:rPr>
            </a:br>
            <a:endParaRPr lang="sv-SE" sz="7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CSS, Stilmallar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Lokala, interna, </a:t>
            </a:r>
            <a:r>
              <a:rPr lang="sv-SE" dirty="0" smtClean="0">
                <a:latin typeface="Minya Nouvelle" pitchFamily="2" charset="0"/>
              </a:rPr>
              <a:t>externa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Mediatyper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Selektorer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Taggselektorer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Klasselektorer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ID-selektorer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Egenskapsarv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Pseudo-klasser och –element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Kombinatorer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Specificitet </a:t>
            </a: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Ramverk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Preprocessors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12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Läsbar CSS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1057300"/>
            <a:ext cx="6400800" cy="1460500"/>
          </a:xfrm>
        </p:spPr>
        <p:txBody>
          <a:bodyPr/>
          <a:lstStyle/>
          <a:p>
            <a:r>
              <a:rPr lang="sv-SE" dirty="0" smtClean="0"/>
              <a:t>Personliga stilar för att skriva CSS: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561356"/>
            <a:ext cx="698477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 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1.1em;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#4D83A4;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margin-left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2029986"/>
            <a:ext cx="6984776" cy="21236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1.6em;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 #content 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#4D83A4;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1.1em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p:first-letter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1.7em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}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4297660"/>
            <a:ext cx="6984776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1.6em;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   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margin-right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left;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854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Kommentarer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2411760" y="1633364"/>
            <a:ext cx="4392488" cy="2862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Layout </a:t>
            </a: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  Using: Two columns floating layout</a:t>
            </a:r>
          </a:p>
          <a:p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 Total width: 250px</a:t>
            </a:r>
            <a:endParaRPr lang="en-US" sz="1200" b="1" dirty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</a:p>
          <a:p>
            <a:endParaRPr lang="en-US" sz="1200" b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margin-right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250px;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600px;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Main Menu */</a:t>
            </a:r>
            <a:endParaRPr lang="en-US" sz="1200" b="1" dirty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ol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li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603612" y="1950915"/>
            <a:ext cx="893928" cy="798394"/>
          </a:xfrm>
          <a:custGeom>
            <a:avLst/>
            <a:gdLst>
              <a:gd name="connsiteX0" fmla="*/ 0 w 893928"/>
              <a:gd name="connsiteY0" fmla="*/ 798394 h 798394"/>
              <a:gd name="connsiteX1" fmla="*/ 218364 w 893928"/>
              <a:gd name="connsiteY1" fmla="*/ 225188 h 798394"/>
              <a:gd name="connsiteX2" fmla="*/ 893928 w 893928"/>
              <a:gd name="connsiteY2" fmla="*/ 0 h 79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3928" h="798394">
                <a:moveTo>
                  <a:pt x="0" y="798394"/>
                </a:moveTo>
                <a:cubicBezTo>
                  <a:pt x="34688" y="578324"/>
                  <a:pt x="69376" y="358254"/>
                  <a:pt x="218364" y="225188"/>
                </a:cubicBezTo>
                <a:cubicBezTo>
                  <a:pt x="367352" y="92122"/>
                  <a:pt x="630640" y="46061"/>
                  <a:pt x="893928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 rot="21255105">
            <a:off x="467544" y="2728688"/>
            <a:ext cx="1800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Kommentarerna känns igen från t.ex. C#, PHP etc. </a:t>
            </a:r>
          </a:p>
          <a:p>
            <a:endParaRPr lang="sv-SE" sz="1400" dirty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// stöds inte!</a:t>
            </a:r>
          </a:p>
        </p:txBody>
      </p:sp>
    </p:spTree>
    <p:extLst>
      <p:ext uri="{BB962C8B-B14F-4D97-AF65-F5344CB8AC3E}">
        <p14:creationId xmlns:p14="http://schemas.microsoft.com/office/powerpoint/2010/main" val="148177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Specificity</a:t>
            </a:r>
            <a:r>
              <a:rPr lang="sv-SE" dirty="0"/>
              <a:t/>
            </a:r>
            <a:br>
              <a:rPr lang="sv-SE" dirty="0"/>
            </a:b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1201316"/>
            <a:ext cx="6400800" cy="1460500"/>
          </a:xfrm>
        </p:spPr>
        <p:txBody>
          <a:bodyPr/>
          <a:lstStyle/>
          <a:p>
            <a:r>
              <a:rPr lang="sv-SE" dirty="0" smtClean="0"/>
              <a:t>Olika selektorer har olika "vikt". Ju högre vikt, desto högre prioritet.</a:t>
            </a:r>
            <a:endParaRPr lang="sv-SE" dirty="0"/>
          </a:p>
        </p:txBody>
      </p:sp>
      <p:pic>
        <p:nvPicPr>
          <p:cNvPr id="93186" name="Picture 2" descr="S:\dfm\info\icons\v-collections\v_collections_png\objects_people_industries\256x256\shadow\sca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41" y="141734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5425" y="5161756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http://coding.smashingmagazine.com/2007/07/27/css-specificity-things-you-should-know/</a:t>
            </a:r>
          </a:p>
        </p:txBody>
      </p:sp>
      <p:pic>
        <p:nvPicPr>
          <p:cNvPr id="93190" name="Picture 6" descr="Darth Vad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401" y="2943102"/>
            <a:ext cx="376808" cy="37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2" name="Picture 8" descr="clone ol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96" y="2764697"/>
            <a:ext cx="301601" cy="30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lone old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795" y="2765810"/>
            <a:ext cx="250366" cy="25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1559" y="2217328"/>
            <a:ext cx="4976479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p#firstptagg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yellow;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p.content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green;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blue; 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081636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id-elektorer (vikt 100) har högst prioritet följt av klasselektorer (vikt 10) och lägst prioritet har övriga selektorer (vikt 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5936" y="220576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95936" y="24974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5935" y="290245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5936" y="327178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+senast angiven</a:t>
            </a:r>
            <a:endParaRPr lang="sv-SE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245617">
            <a:off x="6634920" y="4903163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Rekommenderad läsning</a:t>
            </a:r>
          </a:p>
        </p:txBody>
      </p:sp>
      <p:sp>
        <p:nvSpPr>
          <p:cNvPr id="8" name="Freeform 7"/>
          <p:cNvSpPr/>
          <p:nvPr/>
        </p:nvSpPr>
        <p:spPr>
          <a:xfrm>
            <a:off x="5296183" y="4912464"/>
            <a:ext cx="1487606" cy="309660"/>
          </a:xfrm>
          <a:custGeom>
            <a:avLst/>
            <a:gdLst>
              <a:gd name="connsiteX0" fmla="*/ 1487606 w 1487606"/>
              <a:gd name="connsiteY0" fmla="*/ 104944 h 309660"/>
              <a:gd name="connsiteX1" fmla="*/ 716507 w 1487606"/>
              <a:gd name="connsiteY1" fmla="*/ 9410 h 309660"/>
              <a:gd name="connsiteX2" fmla="*/ 0 w 1487606"/>
              <a:gd name="connsiteY2" fmla="*/ 309660 h 30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7606" h="309660">
                <a:moveTo>
                  <a:pt x="1487606" y="104944"/>
                </a:moveTo>
                <a:cubicBezTo>
                  <a:pt x="1226023" y="40117"/>
                  <a:pt x="964441" y="-24709"/>
                  <a:pt x="716507" y="9410"/>
                </a:cubicBezTo>
                <a:cubicBezTo>
                  <a:pt x="468573" y="43529"/>
                  <a:pt x="234286" y="176594"/>
                  <a:pt x="0" y="30966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21197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Ordningen spelar roll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129308"/>
            <a:ext cx="4464496" cy="29854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&lt;style&gt;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h3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20px; }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blue;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&lt;/head&gt;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&lt;h3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"font-size: 10px"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Rubrik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&lt;/h3&gt;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"intro"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Lite text…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&lt;/body&gt;</a:t>
            </a:r>
          </a:p>
          <a:p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1640" y="3721596"/>
            <a:ext cx="4392488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h3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8px;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p.intro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silver; 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1195323"/>
            <a:ext cx="2448272" cy="73866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latin typeface="Times New Roman" pitchFamily="18" charset="0"/>
                <a:cs typeface="Times New Roman" pitchFamily="18" charset="0"/>
              </a:rPr>
              <a:t>Rubrik</a:t>
            </a:r>
            <a:endParaRPr lang="sv-SE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Lite text...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80112" y="2355185"/>
            <a:ext cx="2448272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Rubrik</a:t>
            </a:r>
          </a:p>
          <a:p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Lite text...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03272" y="2360268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10px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100392" y="2425452"/>
            <a:ext cx="0" cy="252898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6732240" y="1573291"/>
            <a:ext cx="596557" cy="914400"/>
          </a:xfrm>
          <a:custGeom>
            <a:avLst/>
            <a:gdLst>
              <a:gd name="connsiteX0" fmla="*/ 0 w 596557"/>
              <a:gd name="connsiteY0" fmla="*/ 0 h 914400"/>
              <a:gd name="connsiteX1" fmla="*/ 593677 w 596557"/>
              <a:gd name="connsiteY1" fmla="*/ 259308 h 914400"/>
              <a:gd name="connsiteX2" fmla="*/ 184244 w 596557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557" h="914400">
                <a:moveTo>
                  <a:pt x="0" y="0"/>
                </a:moveTo>
                <a:cubicBezTo>
                  <a:pt x="281485" y="53454"/>
                  <a:pt x="562970" y="106908"/>
                  <a:pt x="593677" y="259308"/>
                </a:cubicBezTo>
                <a:cubicBezTo>
                  <a:pt x="624384" y="411708"/>
                  <a:pt x="404314" y="663054"/>
                  <a:pt x="184244" y="91440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5932412" y="3721596"/>
            <a:ext cx="2844316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h3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p.intro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silver; 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23432" y="3426740"/>
            <a:ext cx="183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Effektiv stilmall: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01536" y="3721596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basic.css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504" y="5233764"/>
            <a:ext cx="582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Vad händer om man byter plats på &lt;style&gt; och &lt;</a:t>
            </a:r>
            <a:r>
              <a:rPr lang="sv-SE" dirty="0" err="1" smtClean="0">
                <a:latin typeface="Minya Nouvelle" pitchFamily="2" charset="0"/>
              </a:rPr>
              <a:t>link</a:t>
            </a:r>
            <a:r>
              <a:rPr lang="sv-SE" dirty="0" smtClean="0">
                <a:latin typeface="Minya Nouvelle" pitchFamily="2" charset="0"/>
              </a:rPr>
              <a:t>&gt;?</a:t>
            </a:r>
          </a:p>
        </p:txBody>
      </p:sp>
    </p:spTree>
    <p:extLst>
      <p:ext uri="{BB962C8B-B14F-4D97-AF65-F5344CB8AC3E}">
        <p14:creationId xmlns:p14="http://schemas.microsoft.com/office/powerpoint/2010/main" val="367369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/>
      <p:bldP spid="9" grpId="0" animBg="1"/>
      <p:bldP spid="16" grpId="0" animBg="1"/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Vad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1129308"/>
            <a:ext cx="3568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Typsnitt</a:t>
            </a:r>
            <a:r>
              <a:rPr lang="en-US" sz="2400" b="1" dirty="0" smtClean="0">
                <a:latin typeface="Times New Roman"/>
                <a:cs typeface="Times New Roman"/>
              </a:rPr>
              <a:t>/Text</a:t>
            </a: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Storlekar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avstånd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typsnitt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2" descr="S:\dfm\info\icons\v-collections\v_collections_png\basic_foundation\256x256\shadow\f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7300"/>
            <a:ext cx="925071" cy="9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03648" y="2209428"/>
            <a:ext cx="7250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Grafik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Färger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ramar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skuggor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effekter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bakgrundsbilder</a:t>
            </a:r>
            <a:r>
              <a:rPr lang="en-US" sz="2400" i="1" dirty="0" smtClean="0">
                <a:latin typeface="Times New Roman"/>
                <a:cs typeface="Times New Roman"/>
              </a:rPr>
              <a:t>/sprites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2" descr="S:\dfm\info\icons\v-collections\v_collections_png\software_graphics_media\256x256\shadow\palett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5412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03648" y="3217540"/>
            <a:ext cx="4816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Layout</a:t>
            </a: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Boxar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positionering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layoutmodeller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pic>
        <p:nvPicPr>
          <p:cNvPr id="9" name="Picture 2" descr="L:\WorkSpace\tstjo\Icons\v_collection_png\128x128\shadow\text_rich_mark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45532"/>
            <a:ext cx="1080120" cy="10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L:\WorkSpace\tstjo\Icons\v_collection_png\256x256\shadow\cube_r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41676"/>
            <a:ext cx="1115756" cy="111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L:\WorkSpace\tstjo\Icons\v_collection_png\256x256\shadow\red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4533">
            <a:off x="515343" y="4160068"/>
            <a:ext cx="823490" cy="82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03648" y="4258751"/>
            <a:ext cx="4030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Animationer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Transformationer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transitioner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3855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CSS1 -&gt; CSS2 -&gt; CSS3</a:t>
            </a:r>
            <a:endParaRPr lang="sv-SE" dirty="0"/>
          </a:p>
        </p:txBody>
      </p:sp>
      <p:pic>
        <p:nvPicPr>
          <p:cNvPr id="1034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32" y="1070792"/>
            <a:ext cx="3333750" cy="1514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67032" y="2585267"/>
            <a:ext cx="3376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http://www.w3.org/Style/CSS/current-work</a:t>
            </a:r>
          </a:p>
        </p:txBody>
      </p:sp>
      <p:pic>
        <p:nvPicPr>
          <p:cNvPr id="103431" name="Picture 7" descr="L:\WorkSpace\tstjo\Icons\v_collection_png\256x256\shadow\componen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520" y="1723339"/>
            <a:ext cx="3312368" cy="385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4266" y="3129677"/>
            <a:ext cx="27093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Minya Nouvelle" pitchFamily="2" charset="0"/>
              </a:rPr>
              <a:t>Selektorer</a:t>
            </a:r>
            <a:endParaRPr lang="en-US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Multi-column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Media Queries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Text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Fonts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Grid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…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175106" name="Picture 2" descr="C:\Users\tstjo\AppData\Local\Temp\SNAGHTMLc61cafa0.PNG">
            <a:hlinkClick r:id="rId2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44" y="1057300"/>
            <a:ext cx="2415965" cy="4110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690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CSS3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411760" y="1489348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http://www.paulrhayes.com/experiments/cube-3d/</a:t>
            </a:r>
          </a:p>
        </p:txBody>
      </p:sp>
      <p:pic>
        <p:nvPicPr>
          <p:cNvPr id="1576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36444"/>
            <a:ext cx="1296144" cy="10867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10" name="Rectangle 9"/>
          <p:cNvSpPr/>
          <p:nvPr/>
        </p:nvSpPr>
        <p:spPr>
          <a:xfrm>
            <a:off x="2555776" y="3073524"/>
            <a:ext cx="3441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http://beta.theexpressiveweb.com</a:t>
            </a:r>
          </a:p>
        </p:txBody>
      </p:sp>
      <p:pic>
        <p:nvPicPr>
          <p:cNvPr id="157700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9322">
            <a:off x="683568" y="2785492"/>
            <a:ext cx="1224136" cy="9443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Rectangle 2"/>
          <p:cNvSpPr/>
          <p:nvPr/>
        </p:nvSpPr>
        <p:spPr>
          <a:xfrm>
            <a:off x="2555776" y="4441676"/>
            <a:ext cx="2073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caniuse.com</a:t>
            </a:r>
            <a:r>
              <a:rPr lang="en-US" dirty="0"/>
              <a:t>/</a:t>
            </a:r>
          </a:p>
        </p:txBody>
      </p:sp>
      <p:pic>
        <p:nvPicPr>
          <p:cNvPr id="4" name="Picture 3" descr="Skärmavbild 2013-09-17 kl. 13.42.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570784" y="4098702"/>
            <a:ext cx="1373573" cy="9786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4869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Webbläsarspecifika prefix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683568" y="2159522"/>
            <a:ext cx="5544616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someid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-o-transition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1378" name="Picture 2" descr="L:\WorkSpace\tstjo\Icons\v_collection_png\256x256\shadow\potion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77738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008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Reset</a:t>
            </a:r>
            <a:r>
              <a:rPr lang="sv-SE" dirty="0" smtClean="0"/>
              <a:t> CSS</a:t>
            </a:r>
            <a:endParaRPr lang="sv-SE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244896" y="1129308"/>
            <a:ext cx="8431560" cy="374571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r>
              <a:rPr lang="sv-SE" sz="1600" b="1" dirty="0" smtClean="0">
                <a:solidFill>
                  <a:schemeClr val="tx2"/>
                </a:solidFill>
                <a:latin typeface="Courier New" pitchFamily="49" charset="0"/>
              </a:rPr>
              <a:t>* {margin:0; padding:0}</a:t>
            </a:r>
            <a:endParaRPr lang="sv-SE" sz="1600" b="1" dirty="0">
              <a:solidFill>
                <a:schemeClr val="tx2"/>
              </a:solidFill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1561356"/>
            <a:ext cx="8735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latin typeface="Minya Nouvelle" charset="0"/>
              </a:rPr>
              <a:t>Att använda * är </a:t>
            </a:r>
            <a:r>
              <a:rPr lang="sv-SE" sz="1600" b="1" dirty="0" smtClean="0">
                <a:latin typeface="Minya Nouvelle" charset="0"/>
              </a:rPr>
              <a:t>inget man rekommenderar </a:t>
            </a:r>
            <a:r>
              <a:rPr lang="sv-SE" sz="1600" dirty="0" smtClean="0">
                <a:latin typeface="Minya Nouvelle" charset="0"/>
              </a:rPr>
              <a:t>då det tar hårt på webbläsaren att gå igenom samtliga element på webbsidan och nollställa dess marginaler och padding. </a:t>
            </a:r>
          </a:p>
          <a:p>
            <a:endParaRPr lang="sv-SE" sz="1600" dirty="0" smtClean="0">
              <a:latin typeface="Minya Nouvelle" charset="0"/>
            </a:endParaRPr>
          </a:p>
          <a:p>
            <a:r>
              <a:rPr lang="sv-SE" sz="1600" dirty="0" smtClean="0">
                <a:latin typeface="Minya Nouvelle" charset="0"/>
              </a:rPr>
              <a:t>Bättre är då att specificera exakt vilka element som ska </a:t>
            </a:r>
            <a:br>
              <a:rPr lang="sv-SE" sz="1600" dirty="0" smtClean="0">
                <a:latin typeface="Minya Nouvelle" charset="0"/>
              </a:rPr>
            </a:br>
            <a:r>
              <a:rPr lang="sv-SE" sz="1600" dirty="0" smtClean="0">
                <a:latin typeface="Minya Nouvelle" charset="0"/>
              </a:rPr>
              <a:t>nollställas. Enklast är att använda något av alla de </a:t>
            </a:r>
            <a:br>
              <a:rPr lang="sv-SE" sz="1600" dirty="0" smtClean="0">
                <a:latin typeface="Minya Nouvelle" charset="0"/>
              </a:rPr>
            </a:br>
            <a:r>
              <a:rPr lang="sv-SE" sz="1600" dirty="0" smtClean="0">
                <a:latin typeface="Minya Nouvelle" charset="0"/>
              </a:rPr>
              <a:t>nollställningsstilmallar som finns att hitta på nätet.</a:t>
            </a:r>
            <a:endParaRPr lang="sv-SE" sz="1600" dirty="0">
              <a:latin typeface="Minya Nouvelle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2119950"/>
            <a:ext cx="3096344" cy="329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 rot="1841196">
            <a:off x="1370075" y="4346376"/>
            <a:ext cx="182556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/>
              <a:t>Yahoo! UI Library</a:t>
            </a:r>
            <a:endParaRPr lang="sv-SE" i="1" dirty="0"/>
          </a:p>
        </p:txBody>
      </p:sp>
      <p:sp>
        <p:nvSpPr>
          <p:cNvPr id="10" name="Rectangle 9"/>
          <p:cNvSpPr/>
          <p:nvPr/>
        </p:nvSpPr>
        <p:spPr>
          <a:xfrm rot="21031947">
            <a:off x="1951924" y="4971015"/>
            <a:ext cx="368075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CSS Global Styles Reset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i="1" dirty="0" smtClean="0"/>
              <a:t>Kyle Neath</a:t>
            </a:r>
            <a:endParaRPr lang="sv-SE" dirty="0"/>
          </a:p>
        </p:txBody>
      </p:sp>
      <p:sp>
        <p:nvSpPr>
          <p:cNvPr id="11" name="Rectangle 10"/>
          <p:cNvSpPr/>
          <p:nvPr/>
        </p:nvSpPr>
        <p:spPr>
          <a:xfrm rot="495127">
            <a:off x="1986609" y="4152257"/>
            <a:ext cx="378776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CSS Global Reset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i="1" dirty="0" smtClean="0"/>
              <a:t>Christian Montoya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 rot="20791055">
            <a:off x="225348" y="3654576"/>
            <a:ext cx="33606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/>
              <a:t>CSS Reset Reloaded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i="1" dirty="0" smtClean="0"/>
              <a:t>Eric Meyer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2123648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80384" y="3176828"/>
            <a:ext cx="4176464" cy="208829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520" y="3176827"/>
            <a:ext cx="4176464" cy="2088296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Ramverk</a:t>
            </a:r>
            <a:endParaRPr lang="sv-SE" dirty="0"/>
          </a:p>
        </p:txBody>
      </p:sp>
      <p:pic>
        <p:nvPicPr>
          <p:cNvPr id="4" name="Picture 4" descr="CSS frameworks 9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8720" y="1586151"/>
            <a:ext cx="1295400" cy="811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433751"/>
            <a:ext cx="4238625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3920" y="1128951"/>
            <a:ext cx="1152525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28120" y="2271951"/>
            <a:ext cx="2705100" cy="828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2" descr="CSS framework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5920" y="2348151"/>
            <a:ext cx="2857500" cy="828676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33220" y="809863"/>
            <a:ext cx="2600325" cy="124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41489" y="3880127"/>
            <a:ext cx="4001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Ökad produktivitet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undviker vanliga </a:t>
            </a:r>
            <a:r>
              <a:rPr lang="sv-SE" sz="1400" dirty="0" smtClean="0">
                <a:latin typeface="Minya Nouvelle" pitchFamily="2" charset="0"/>
              </a:rPr>
              <a:t>misstag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arbetar in en standard för </a:t>
            </a:r>
            <a:r>
              <a:rPr lang="sv-SE" sz="1400" dirty="0" smtClean="0">
                <a:latin typeface="Minya Nouvelle" pitchFamily="2" charset="0"/>
              </a:rPr>
              <a:t>namngivning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Förenklar samarbete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slipper tänka på </a:t>
            </a:r>
            <a:r>
              <a:rPr lang="sv-SE" sz="1400" dirty="0" smtClean="0">
                <a:latin typeface="Minya Nouvelle" pitchFamily="2" charset="0"/>
              </a:rPr>
              <a:t>webbläsarkompabilitet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får ren och välstrukturerad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</p:txBody>
      </p:sp>
      <p:pic>
        <p:nvPicPr>
          <p:cNvPr id="91142" name="Picture 6" descr="L:\WorkSpace\tstjo\Icons\v_collection_png\64x64\shadow\gear_o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89" y="324738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04252" y="3321349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Fördelar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4007" y="3890609"/>
            <a:ext cx="4189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Tar </a:t>
            </a:r>
            <a:r>
              <a:rPr lang="sv-SE" sz="1400" dirty="0">
                <a:latin typeface="Minya Nouvelle" pitchFamily="2" charset="0"/>
              </a:rPr>
              <a:t>tid att lära </a:t>
            </a:r>
            <a:r>
              <a:rPr lang="sv-SE" sz="1400" dirty="0" smtClean="0">
                <a:latin typeface="Minya Nouvelle" pitchFamily="2" charset="0"/>
              </a:rPr>
              <a:t>sig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Riskerar </a:t>
            </a:r>
            <a:r>
              <a:rPr lang="sv-SE" sz="1400" dirty="0">
                <a:latin typeface="Minya Nouvelle" pitchFamily="2" charset="0"/>
              </a:rPr>
              <a:t>att ärva fel och </a:t>
            </a:r>
            <a:r>
              <a:rPr lang="sv-SE" sz="1400" dirty="0" smtClean="0">
                <a:latin typeface="Minya Nouvelle" pitchFamily="2" charset="0"/>
              </a:rPr>
              <a:t>buggar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mister genuin kunskap om </a:t>
            </a:r>
            <a:r>
              <a:rPr lang="sv-SE" sz="1400" dirty="0" smtClean="0">
                <a:latin typeface="Minya Nouvelle" pitchFamily="2" charset="0"/>
              </a:rPr>
              <a:t>CSS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Källkod </a:t>
            </a:r>
            <a:r>
              <a:rPr lang="sv-SE" sz="1400" dirty="0">
                <a:latin typeface="Minya Nouvelle" pitchFamily="2" charset="0"/>
              </a:rPr>
              <a:t>som innehåller mycket onödig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riskerar att fastna i gamla </a:t>
            </a:r>
            <a:r>
              <a:rPr lang="sv-SE" sz="1400" dirty="0" smtClean="0">
                <a:latin typeface="Minya Nouvelle" pitchFamily="2" charset="0"/>
              </a:rPr>
              <a:t>hjulspår</a:t>
            </a:r>
          </a:p>
        </p:txBody>
      </p:sp>
      <p:pic>
        <p:nvPicPr>
          <p:cNvPr id="91144" name="Picture 8" descr="L:\WorkSpace\tstjo\Icons\v_collection_png\64x64\shadow\gear_erro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88" y="332134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522929" y="3349057"/>
            <a:ext cx="167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Nackdelar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4703" y="5266287"/>
            <a:ext cx="7717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smtClean="0"/>
              <a:t>Källa: http://www.smashingmagazine.com/2007/09/21/css-frameworks-css-reset-design-from-scratch/</a:t>
            </a:r>
            <a:endParaRPr lang="sv-SE" sz="1400" i="1" dirty="0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13284"/>
            <a:ext cx="2244030" cy="60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6716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  <p:bldP spid="11" grpId="0"/>
      <p:bldP spid="13" grpId="0"/>
      <p:bldP spid="14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Stilmallar</a:t>
            </a:r>
            <a:endParaRPr lang="sv-SE" dirty="0"/>
          </a:p>
        </p:txBody>
      </p:sp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73324"/>
            <a:ext cx="4017104" cy="3960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29308"/>
            <a:ext cx="3672408" cy="426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9" name="Picture 9" descr="L:\WorkSpace\tstjo\Icons\v_collection_png\128x128\shadow\arrow2_right_blu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2" y="271348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48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Preprocessors</a:t>
            </a:r>
            <a:endParaRPr lang="en-US" dirty="0"/>
          </a:p>
        </p:txBody>
      </p:sp>
      <p:pic>
        <p:nvPicPr>
          <p:cNvPr id="5" name="Picture 4" descr="Skärmavbild 2013-09-17 kl. 14.02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73324"/>
            <a:ext cx="1657689" cy="11521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 rot="21189131">
            <a:off x="988842" y="2503972"/>
            <a:ext cx="133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Minya Nouvelle" pitchFamily="2" charset="0"/>
              </a:rPr>
              <a:t>lesscss.org</a:t>
            </a:r>
            <a:endParaRPr lang="en-US" dirty="0" smtClean="0">
              <a:latin typeface="Minya Nouvelle" pitchFamily="2" charset="0"/>
            </a:endParaRPr>
          </a:p>
        </p:txBody>
      </p:sp>
      <p:pic>
        <p:nvPicPr>
          <p:cNvPr id="7" name="Picture 6" descr="Skärmavbild 2013-09-17 kl. 14.03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405">
            <a:off x="517093" y="3067994"/>
            <a:ext cx="1394660" cy="13174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Rectangle 7"/>
          <p:cNvSpPr/>
          <p:nvPr/>
        </p:nvSpPr>
        <p:spPr>
          <a:xfrm rot="947146">
            <a:off x="201610" y="4493669"/>
            <a:ext cx="1492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sass</a:t>
            </a:r>
            <a:r>
              <a:rPr lang="en-US" dirty="0"/>
              <a:t>-</a:t>
            </a:r>
            <a:r>
              <a:rPr lang="en-US" dirty="0" err="1" smtClean="0"/>
              <a:t>lang.com</a:t>
            </a:r>
            <a:endParaRPr lang="en-US" dirty="0" smtClean="0"/>
          </a:p>
        </p:txBody>
      </p:sp>
      <p:pic>
        <p:nvPicPr>
          <p:cNvPr id="9" name="Picture 8" descr="Skärmavbild 2013-09-17 kl. 14.05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13484"/>
            <a:ext cx="1283268" cy="9361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Rectangle 9"/>
          <p:cNvSpPr/>
          <p:nvPr/>
        </p:nvSpPr>
        <p:spPr>
          <a:xfrm rot="21232801">
            <a:off x="2207427" y="3726108"/>
            <a:ext cx="2806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learnboost.github.io</a:t>
            </a:r>
            <a:r>
              <a:rPr lang="en-US" dirty="0"/>
              <a:t>/stylus/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0112" y="1417340"/>
            <a:ext cx="2376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Variabler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Nästling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Mixins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Minya Nouvelle" pitchFamily="2" charset="0"/>
              </a:rPr>
              <a:t>Arv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Operatorer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Minya Nouvelle" pitchFamily="2" charset="0"/>
              </a:rPr>
              <a:t>….</a:t>
            </a:r>
            <a:endParaRPr lang="en-US" sz="2400" dirty="0" smtClean="0">
              <a:latin typeface="Minya Nouvelle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9512" y="5161756"/>
            <a:ext cx="8784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http://</a:t>
            </a:r>
            <a:r>
              <a:rPr lang="en-US" sz="1600" i="1" dirty="0" err="1"/>
              <a:t>net.tutsplus.com</a:t>
            </a:r>
            <a:r>
              <a:rPr lang="en-US" sz="1600" i="1" dirty="0"/>
              <a:t>/tutorials/html-</a:t>
            </a:r>
            <a:r>
              <a:rPr lang="en-US" sz="1600" i="1" dirty="0" err="1"/>
              <a:t>css</a:t>
            </a:r>
            <a:r>
              <a:rPr lang="en-US" sz="1600" i="1" dirty="0"/>
              <a:t>-techniques/sass-</a:t>
            </a:r>
            <a:r>
              <a:rPr lang="en-US" sz="1600" i="1" dirty="0" err="1"/>
              <a:t>vs</a:t>
            </a:r>
            <a:r>
              <a:rPr lang="en-US" sz="1600" i="1" dirty="0"/>
              <a:t>-less-</a:t>
            </a:r>
            <a:r>
              <a:rPr lang="en-US" sz="1600" i="1" dirty="0" err="1"/>
              <a:t>vs</a:t>
            </a:r>
            <a:r>
              <a:rPr lang="en-US" sz="1600" i="1" dirty="0"/>
              <a:t>-stylus-a-preprocessor-shootout/</a:t>
            </a:r>
          </a:p>
        </p:txBody>
      </p:sp>
    </p:spTree>
    <p:extLst>
      <p:ext uri="{BB962C8B-B14F-4D97-AF65-F5344CB8AC3E}">
        <p14:creationId xmlns:p14="http://schemas.microsoft.com/office/powerpoint/2010/main" val="182632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Demo – CSS - </a:t>
            </a:r>
            <a:r>
              <a:rPr lang="sv-SE" b="1" dirty="0" err="1" smtClean="0"/>
              <a:t>Inlänkning</a:t>
            </a:r>
            <a:endParaRPr lang="sv-SE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59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Lokala stilar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3503156"/>
            <a:ext cx="5047741" cy="12311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8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"color:#6C9; </a:t>
            </a:r>
            <a:r>
              <a:rPr lang="en-US" sz="1400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text-align:center</a:t>
            </a:r>
            <a:r>
              <a:rPr lang="en-US" sz="14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Centrerad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blåaktig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text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7704" y="4734262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4086C0"/>
                </a:solidFill>
                <a:latin typeface="Times New Roman" pitchFamily="18" charset="0"/>
                <a:cs typeface="Times New Roman" pitchFamily="18" charset="0"/>
              </a:rPr>
              <a:t>Centrerad, blåaktig 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1227445"/>
            <a:ext cx="448392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b="1" dirty="0" smtClean="0">
                <a:latin typeface="Minya Nouvelle" pitchFamily="2" charset="0"/>
              </a:rPr>
              <a:t>Fördelar: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Enkelt och smidigt</a:t>
            </a:r>
          </a:p>
          <a:p>
            <a:pPr marL="285750" indent="-285750">
              <a:buFont typeface="Arial" charset="0"/>
              <a:buChar char="•"/>
            </a:pPr>
            <a:endParaRPr lang="sv-SE" sz="1600" dirty="0">
              <a:latin typeface="Minya Nouvelle" pitchFamily="2" charset="0"/>
            </a:endParaRPr>
          </a:p>
          <a:p>
            <a:r>
              <a:rPr lang="sv-SE" sz="1600" b="1" dirty="0" smtClean="0">
                <a:latin typeface="Minya Nouvelle" pitchFamily="2" charset="0"/>
              </a:rPr>
              <a:t>Nackdelar: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Mycket svårt att underhålla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Blandar upp innehåll och presentation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Alla stilmallar finns inte på samma ställe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Återupprepning av kod</a:t>
            </a:r>
          </a:p>
        </p:txBody>
      </p:sp>
      <p:pic>
        <p:nvPicPr>
          <p:cNvPr id="8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38" name="Picture 2" descr="S:\dfm\info\icons\v-collections\v_collections_png\software_graphics_media\64x64\shadow\element_war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98529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0" name="Picture 4" descr="S:\dfm\info\icons\v-collections\v_collections_png\basic_foundation\128x128\shadow\sign_warn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808" y="207034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93344" y="3289547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Undvik för allt annat än testsyfte, och vissa specialfall</a:t>
            </a:r>
          </a:p>
        </p:txBody>
      </p:sp>
    </p:spTree>
    <p:extLst>
      <p:ext uri="{BB962C8B-B14F-4D97-AF65-F5344CB8AC3E}">
        <p14:creationId xmlns:p14="http://schemas.microsoft.com/office/powerpoint/2010/main" val="501540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Interna stilmallar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74132" y="2146999"/>
            <a:ext cx="3911886" cy="16466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&lt;style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Freeform 4"/>
          <p:cNvSpPr/>
          <p:nvPr/>
        </p:nvSpPr>
        <p:spPr>
          <a:xfrm rot="1256354">
            <a:off x="2765416" y="2945038"/>
            <a:ext cx="1835624" cy="538336"/>
          </a:xfrm>
          <a:custGeom>
            <a:avLst/>
            <a:gdLst>
              <a:gd name="connsiteX0" fmla="*/ 1835624 w 1835624"/>
              <a:gd name="connsiteY0" fmla="*/ 0 h 538336"/>
              <a:gd name="connsiteX1" fmla="*/ 1255594 w 1835624"/>
              <a:gd name="connsiteY1" fmla="*/ 484496 h 538336"/>
              <a:gd name="connsiteX2" fmla="*/ 0 w 1835624"/>
              <a:gd name="connsiteY2" fmla="*/ 504968 h 53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5624" h="538336">
                <a:moveTo>
                  <a:pt x="1835624" y="0"/>
                </a:moveTo>
                <a:cubicBezTo>
                  <a:pt x="1698577" y="200167"/>
                  <a:pt x="1561531" y="400335"/>
                  <a:pt x="1255594" y="484496"/>
                </a:cubicBezTo>
                <a:cubicBezTo>
                  <a:pt x="949657" y="568657"/>
                  <a:pt x="474828" y="536812"/>
                  <a:pt x="0" y="504968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 rot="1860552">
            <a:off x="4418758" y="2997159"/>
            <a:ext cx="1649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Här skriver vår </a:t>
            </a:r>
            <a:b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stilmallskod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pic>
        <p:nvPicPr>
          <p:cNvPr id="88066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/>
          <p:cNvSpPr/>
          <p:nvPr/>
        </p:nvSpPr>
        <p:spPr>
          <a:xfrm>
            <a:off x="1920257" y="2095150"/>
            <a:ext cx="1194179" cy="675564"/>
          </a:xfrm>
          <a:custGeom>
            <a:avLst/>
            <a:gdLst>
              <a:gd name="connsiteX0" fmla="*/ 1194179 w 1194179"/>
              <a:gd name="connsiteY0" fmla="*/ 0 h 675564"/>
              <a:gd name="connsiteX1" fmla="*/ 518615 w 1194179"/>
              <a:gd name="connsiteY1" fmla="*/ 320722 h 675564"/>
              <a:gd name="connsiteX2" fmla="*/ 0 w 1194179"/>
              <a:gd name="connsiteY2" fmla="*/ 675564 h 6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4179" h="675564">
                <a:moveTo>
                  <a:pt x="1194179" y="0"/>
                </a:moveTo>
                <a:cubicBezTo>
                  <a:pt x="955912" y="104064"/>
                  <a:pt x="717645" y="208128"/>
                  <a:pt x="518615" y="320722"/>
                </a:cubicBezTo>
                <a:cubicBezTo>
                  <a:pt x="319585" y="433316"/>
                  <a:pt x="159792" y="554440"/>
                  <a:pt x="0" y="67556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3017866" y="1883934"/>
            <a:ext cx="3296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"text/</a:t>
            </a: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css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" default. Behöver inte anges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3344" y="3289547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Använd enbart för sidspecifika avvikelser, om än då</a:t>
            </a:r>
          </a:p>
        </p:txBody>
      </p:sp>
      <p:pic>
        <p:nvPicPr>
          <p:cNvPr id="14" name="Picture 6" descr="S:\dfm\info\icons\v-collections\v_collections_png\basic_foundation\128x128\shadow\inform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808" y="210354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0" name="Picture 6" descr="S:\dfm\info\icons\v-collections\v_collections_png\software_graphics_media\64x64\shadow\element_int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808" y="94402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519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Externa stilmallar</a:t>
            </a:r>
            <a:endParaRPr lang="sv-SE" dirty="0"/>
          </a:p>
        </p:txBody>
      </p:sp>
      <p:pic>
        <p:nvPicPr>
          <p:cNvPr id="5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4" name="Picture 2" descr="S:\dfm\info\icons\v-collections\v_collections_png\software_graphics_media\64x64\shadow\code_colo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0573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15008" y="3289547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Använd denna metod uteslutande</a:t>
            </a:r>
          </a:p>
        </p:txBody>
      </p:sp>
      <p:pic>
        <p:nvPicPr>
          <p:cNvPr id="7" name="Picture 4" descr="S:\dfm\info\icons\v-collections\v_collections_png\business_finance_data\128x128\shadow\hand_thumb_u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937" y="207034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1227445"/>
            <a:ext cx="4503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b="1" dirty="0" smtClean="0">
                <a:latin typeface="Minya Nouvelle" pitchFamily="2" charset="0"/>
              </a:rPr>
              <a:t>Fördelar: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Lätt att ändra stilmall för flera sidor samtidigt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Du får ett enhetligt utseende på sajten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26892" y="2589342"/>
            <a:ext cx="611409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&lt;title&gt;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Sida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med 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stilmallar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Freeform 9"/>
          <p:cNvSpPr/>
          <p:nvPr/>
        </p:nvSpPr>
        <p:spPr>
          <a:xfrm rot="10029995">
            <a:off x="3185124" y="3477502"/>
            <a:ext cx="498119" cy="535793"/>
          </a:xfrm>
          <a:custGeom>
            <a:avLst/>
            <a:gdLst>
              <a:gd name="connsiteX0" fmla="*/ 1194179 w 1194179"/>
              <a:gd name="connsiteY0" fmla="*/ 0 h 675564"/>
              <a:gd name="connsiteX1" fmla="*/ 518615 w 1194179"/>
              <a:gd name="connsiteY1" fmla="*/ 320722 h 675564"/>
              <a:gd name="connsiteX2" fmla="*/ 0 w 1194179"/>
              <a:gd name="connsiteY2" fmla="*/ 675564 h 6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4179" h="675564">
                <a:moveTo>
                  <a:pt x="1194179" y="0"/>
                </a:moveTo>
                <a:cubicBezTo>
                  <a:pt x="955912" y="104064"/>
                  <a:pt x="717645" y="208128"/>
                  <a:pt x="518615" y="320722"/>
                </a:cubicBezTo>
                <a:cubicBezTo>
                  <a:pt x="319585" y="433316"/>
                  <a:pt x="159792" y="554440"/>
                  <a:pt x="0" y="67556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 rot="21278497">
            <a:off x="2276641" y="4024855"/>
            <a:ext cx="2505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Behöver inte anges i HTML5</a:t>
            </a:r>
          </a:p>
        </p:txBody>
      </p:sp>
      <p:sp>
        <p:nvSpPr>
          <p:cNvPr id="12" name="TextBox 11"/>
          <p:cNvSpPr txBox="1"/>
          <p:nvPr/>
        </p:nvSpPr>
        <p:spPr>
          <a:xfrm rot="20708270">
            <a:off x="5017302" y="4061731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Filändelse </a:t>
            </a:r>
            <a:r>
              <a:rPr lang="sv-SE" sz="1400" b="1" dirty="0" smtClean="0">
                <a:solidFill>
                  <a:srgbClr val="FF0000"/>
                </a:solidFill>
                <a:latin typeface="Minya Nouvelle" pitchFamily="2" charset="0"/>
              </a:rPr>
              <a:t>.</a:t>
            </a:r>
            <a:r>
              <a:rPr lang="sv-SE" sz="1400" b="1" dirty="0" err="1" smtClean="0">
                <a:solidFill>
                  <a:srgbClr val="FF0000"/>
                </a:solidFill>
                <a:latin typeface="Minya Nouvelle" pitchFamily="2" charset="0"/>
              </a:rPr>
              <a:t>css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228281" y="3398293"/>
            <a:ext cx="237647" cy="689211"/>
          </a:xfrm>
          <a:custGeom>
            <a:avLst/>
            <a:gdLst>
              <a:gd name="connsiteX0" fmla="*/ 237647 w 237647"/>
              <a:gd name="connsiteY0" fmla="*/ 689211 h 689211"/>
              <a:gd name="connsiteX1" fmla="*/ 5635 w 237647"/>
              <a:gd name="connsiteY1" fmla="*/ 559558 h 689211"/>
              <a:gd name="connsiteX2" fmla="*/ 94346 w 237647"/>
              <a:gd name="connsiteY2" fmla="*/ 0 h 68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647" h="689211">
                <a:moveTo>
                  <a:pt x="237647" y="689211"/>
                </a:moveTo>
                <a:cubicBezTo>
                  <a:pt x="133582" y="681818"/>
                  <a:pt x="29518" y="674426"/>
                  <a:pt x="5635" y="559558"/>
                </a:cubicBezTo>
                <a:cubicBezTo>
                  <a:pt x="-18248" y="444690"/>
                  <a:pt x="38049" y="222345"/>
                  <a:pt x="94346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219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@import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7544" y="1345332"/>
            <a:ext cx="3911886" cy="16466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&lt;style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@import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(”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style.css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11960" y="3937620"/>
            <a:ext cx="3600400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 smtClean="0">
              <a:solidFill>
                <a:srgbClr val="4086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(”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style.css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@import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(”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style-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layout.css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”);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3505572"/>
            <a:ext cx="180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nya Nouvelle" pitchFamily="2" charset="0"/>
              </a:rPr>
              <a:t>Eller </a:t>
            </a:r>
            <a:r>
              <a:rPr lang="en-US" dirty="0" err="1" smtClean="0">
                <a:latin typeface="Minya Nouvelle" pitchFamily="2" charset="0"/>
              </a:rPr>
              <a:t>i</a:t>
            </a:r>
            <a:r>
              <a:rPr lang="en-US" dirty="0" smtClean="0">
                <a:latin typeface="Minya Nouvelle" pitchFamily="2" charset="0"/>
              </a:rPr>
              <a:t> en </a:t>
            </a:r>
            <a:r>
              <a:rPr lang="en-US" dirty="0" err="1" smtClean="0">
                <a:latin typeface="Minya Nouvelle" pitchFamily="2" charset="0"/>
              </a:rPr>
              <a:t>css-fil</a:t>
            </a:r>
            <a:r>
              <a:rPr lang="en-US" dirty="0">
                <a:latin typeface="Minya Nouvelle" pitchFamily="2" charset="0"/>
              </a:rPr>
              <a:t>:</a:t>
            </a:r>
            <a:endParaRPr lang="en-US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085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b="1" dirty="0" smtClean="0"/>
              <a:t>Demo – CSS - </a:t>
            </a:r>
            <a:r>
              <a:rPr lang="sv-SE" sz="4000" b="1" dirty="0" err="1" smtClean="0"/>
              <a:t>Pseudoklasser</a:t>
            </a:r>
            <a:endParaRPr lang="sv-SE" sz="40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176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Pseudoklasser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323528" y="1804388"/>
            <a:ext cx="3911886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a:link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a:visited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a:focus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a:hover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a:active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6984" y="139102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orörd</a:t>
            </a:r>
          </a:p>
        </p:txBody>
      </p:sp>
      <p:sp>
        <p:nvSpPr>
          <p:cNvPr id="8" name="TextBox 7"/>
          <p:cNvSpPr txBox="1"/>
          <p:nvPr/>
        </p:nvSpPr>
        <p:spPr>
          <a:xfrm rot="21214465">
            <a:off x="4387753" y="1748893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besökt</a:t>
            </a:r>
          </a:p>
        </p:txBody>
      </p:sp>
      <p:sp>
        <p:nvSpPr>
          <p:cNvPr id="9" name="TextBox 8"/>
          <p:cNvSpPr txBox="1"/>
          <p:nvPr/>
        </p:nvSpPr>
        <p:spPr>
          <a:xfrm rot="188082">
            <a:off x="4376066" y="213532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fokus</a:t>
            </a:r>
          </a:p>
        </p:txBody>
      </p:sp>
      <p:sp>
        <p:nvSpPr>
          <p:cNvPr id="10" name="TextBox 9"/>
          <p:cNvSpPr txBox="1"/>
          <p:nvPr/>
        </p:nvSpPr>
        <p:spPr>
          <a:xfrm rot="20817569">
            <a:off x="4375191" y="2323428"/>
            <a:ext cx="23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muspekare över länken</a:t>
            </a:r>
          </a:p>
        </p:txBody>
      </p:sp>
      <p:sp>
        <p:nvSpPr>
          <p:cNvPr id="11" name="TextBox 10"/>
          <p:cNvSpPr txBox="1"/>
          <p:nvPr/>
        </p:nvSpPr>
        <p:spPr>
          <a:xfrm rot="188082">
            <a:off x="3677958" y="2955497"/>
            <a:ext cx="2093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aktiv, precis klickad</a:t>
            </a:r>
          </a:p>
        </p:txBody>
      </p:sp>
      <p:sp>
        <p:nvSpPr>
          <p:cNvPr id="12" name="Freeform 11"/>
          <p:cNvSpPr/>
          <p:nvPr/>
        </p:nvSpPr>
        <p:spPr>
          <a:xfrm>
            <a:off x="2633303" y="1542027"/>
            <a:ext cx="934872" cy="245542"/>
          </a:xfrm>
          <a:custGeom>
            <a:avLst/>
            <a:gdLst>
              <a:gd name="connsiteX0" fmla="*/ 934872 w 934872"/>
              <a:gd name="connsiteY0" fmla="*/ 47650 h 245542"/>
              <a:gd name="connsiteX1" fmla="*/ 491320 w 934872"/>
              <a:gd name="connsiteY1" fmla="*/ 13530 h 245542"/>
              <a:gd name="connsiteX2" fmla="*/ 0 w 934872"/>
              <a:gd name="connsiteY2" fmla="*/ 245542 h 24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4872" h="245542">
                <a:moveTo>
                  <a:pt x="934872" y="47650"/>
                </a:moveTo>
                <a:cubicBezTo>
                  <a:pt x="791002" y="14099"/>
                  <a:pt x="647132" y="-19452"/>
                  <a:pt x="491320" y="13530"/>
                </a:cubicBezTo>
                <a:cubicBezTo>
                  <a:pt x="335508" y="46512"/>
                  <a:pt x="167754" y="146027"/>
                  <a:pt x="0" y="24554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3220157" y="1887136"/>
            <a:ext cx="1235123" cy="241627"/>
          </a:xfrm>
          <a:custGeom>
            <a:avLst/>
            <a:gdLst>
              <a:gd name="connsiteX0" fmla="*/ 1235123 w 1235123"/>
              <a:gd name="connsiteY0" fmla="*/ 132445 h 241627"/>
              <a:gd name="connsiteX1" fmla="*/ 730155 w 1235123"/>
              <a:gd name="connsiteY1" fmla="*/ 2791 h 241627"/>
              <a:gd name="connsiteX2" fmla="*/ 0 w 1235123"/>
              <a:gd name="connsiteY2" fmla="*/ 241627 h 24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5123" h="241627">
                <a:moveTo>
                  <a:pt x="1235123" y="132445"/>
                </a:moveTo>
                <a:cubicBezTo>
                  <a:pt x="1085566" y="58519"/>
                  <a:pt x="936009" y="-15406"/>
                  <a:pt x="730155" y="2791"/>
                </a:cubicBezTo>
                <a:cubicBezTo>
                  <a:pt x="524301" y="20988"/>
                  <a:pt x="262150" y="131307"/>
                  <a:pt x="0" y="2416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Freeform 13"/>
          <p:cNvSpPr/>
          <p:nvPr/>
        </p:nvSpPr>
        <p:spPr>
          <a:xfrm>
            <a:off x="3247453" y="2272065"/>
            <a:ext cx="1180531" cy="47767"/>
          </a:xfrm>
          <a:custGeom>
            <a:avLst/>
            <a:gdLst>
              <a:gd name="connsiteX0" fmla="*/ 1180531 w 1180531"/>
              <a:gd name="connsiteY0" fmla="*/ 0 h 47767"/>
              <a:gd name="connsiteX1" fmla="*/ 0 w 1180531"/>
              <a:gd name="connsiteY1" fmla="*/ 47767 h 4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0531" h="47767">
                <a:moveTo>
                  <a:pt x="1180531" y="0"/>
                </a:moveTo>
                <a:lnTo>
                  <a:pt x="0" y="47767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Freeform 14"/>
          <p:cNvSpPr/>
          <p:nvPr/>
        </p:nvSpPr>
        <p:spPr>
          <a:xfrm>
            <a:off x="3254277" y="2472282"/>
            <a:ext cx="1173707" cy="311574"/>
          </a:xfrm>
          <a:custGeom>
            <a:avLst/>
            <a:gdLst>
              <a:gd name="connsiteX0" fmla="*/ 1173707 w 1173707"/>
              <a:gd name="connsiteY0" fmla="*/ 311574 h 311574"/>
              <a:gd name="connsiteX1" fmla="*/ 743803 w 1173707"/>
              <a:gd name="connsiteY1" fmla="*/ 31795 h 311574"/>
              <a:gd name="connsiteX2" fmla="*/ 0 w 1173707"/>
              <a:gd name="connsiteY2" fmla="*/ 18147 h 3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707" h="311574">
                <a:moveTo>
                  <a:pt x="1173707" y="311574"/>
                </a:moveTo>
                <a:cubicBezTo>
                  <a:pt x="1056564" y="196136"/>
                  <a:pt x="939421" y="80699"/>
                  <a:pt x="743803" y="31795"/>
                </a:cubicBezTo>
                <a:cubicBezTo>
                  <a:pt x="548185" y="-17109"/>
                  <a:pt x="274092" y="519"/>
                  <a:pt x="0" y="1814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694718" y="2865742"/>
            <a:ext cx="1023582" cy="280186"/>
          </a:xfrm>
          <a:custGeom>
            <a:avLst/>
            <a:gdLst>
              <a:gd name="connsiteX0" fmla="*/ 1023582 w 1023582"/>
              <a:gd name="connsiteY0" fmla="*/ 245660 h 280186"/>
              <a:gd name="connsiteX1" fmla="*/ 388962 w 1023582"/>
              <a:gd name="connsiteY1" fmla="*/ 259308 h 280186"/>
              <a:gd name="connsiteX2" fmla="*/ 0 w 1023582"/>
              <a:gd name="connsiteY2" fmla="*/ 0 h 28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582" h="280186">
                <a:moveTo>
                  <a:pt x="1023582" y="245660"/>
                </a:moveTo>
                <a:cubicBezTo>
                  <a:pt x="791570" y="272955"/>
                  <a:pt x="559559" y="300251"/>
                  <a:pt x="388962" y="259308"/>
                </a:cubicBezTo>
                <a:cubicBezTo>
                  <a:pt x="218365" y="218365"/>
                  <a:pt x="109182" y="109182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323527" y="3588613"/>
            <a:ext cx="446032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p:first-child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4591" y="4297660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Alla p-taggar som är förstabarn och har en förfader i form av div</a:t>
            </a:r>
          </a:p>
        </p:txBody>
      </p:sp>
      <p:sp>
        <p:nvSpPr>
          <p:cNvPr id="23" name="Freeform 22"/>
          <p:cNvSpPr/>
          <p:nvPr/>
        </p:nvSpPr>
        <p:spPr>
          <a:xfrm>
            <a:off x="1972101" y="3869140"/>
            <a:ext cx="2604993" cy="784747"/>
          </a:xfrm>
          <a:custGeom>
            <a:avLst/>
            <a:gdLst>
              <a:gd name="connsiteX0" fmla="*/ 1781033 w 2604993"/>
              <a:gd name="connsiteY0" fmla="*/ 784747 h 784747"/>
              <a:gd name="connsiteX1" fmla="*/ 2518012 w 2604993"/>
              <a:gd name="connsiteY1" fmla="*/ 498144 h 784747"/>
              <a:gd name="connsiteX2" fmla="*/ 0 w 2604993"/>
              <a:gd name="connsiteY2" fmla="*/ 0 h 784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4993" h="784747">
                <a:moveTo>
                  <a:pt x="1781033" y="784747"/>
                </a:moveTo>
                <a:cubicBezTo>
                  <a:pt x="2297942" y="706841"/>
                  <a:pt x="2814851" y="628935"/>
                  <a:pt x="2518012" y="498144"/>
                </a:cubicBezTo>
                <a:cubicBezTo>
                  <a:pt x="2221173" y="367353"/>
                  <a:pt x="1110586" y="183676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4932040" y="3569015"/>
            <a:ext cx="3911886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barn.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&lt;li&gt;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också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&lt;/li&gt;</a:t>
            </a:r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  <a:endParaRPr lang="en-US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 &lt;p&gt;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:(&lt;/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endParaRPr lang="en-US" sz="1200" dirty="0" smtClean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heller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:(&lt;/p&gt;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2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kärmavbild 2013-09-17 kl. 14.2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5212"/>
            <a:ext cx="8665531" cy="22311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20" y="2713484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Källa</a:t>
            </a:r>
            <a:r>
              <a:rPr lang="en-US" dirty="0" smtClean="0"/>
              <a:t>: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/en-US/docs/Web/CSS/Pseudo-classes</a:t>
            </a:r>
          </a:p>
        </p:txBody>
      </p:sp>
    </p:spTree>
    <p:extLst>
      <p:ext uri="{BB962C8B-B14F-4D97-AF65-F5344CB8AC3E}">
        <p14:creationId xmlns:p14="http://schemas.microsoft.com/office/powerpoint/2010/main" val="754886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Typsnitt och text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09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Stilmallar på vår sida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1560" y="2837160"/>
            <a:ext cx="6400800" cy="1460500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sv-SE" dirty="0" smtClean="0"/>
              <a:t>Lokala stilar (</a:t>
            </a:r>
            <a:r>
              <a:rPr lang="sv-SE" dirty="0" err="1" smtClean="0"/>
              <a:t>inline</a:t>
            </a:r>
            <a:r>
              <a:rPr lang="sv-SE" dirty="0" smtClean="0"/>
              <a:t> </a:t>
            </a:r>
            <a:r>
              <a:rPr lang="sv-SE" dirty="0" err="1" smtClean="0"/>
              <a:t>styles</a:t>
            </a:r>
            <a:r>
              <a:rPr lang="sv-SE" dirty="0" smtClean="0"/>
              <a:t>)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sv-SE" dirty="0" smtClean="0"/>
              <a:t>Inbäddade stilmallar (</a:t>
            </a:r>
            <a:r>
              <a:rPr lang="sv-SE" dirty="0" err="1" smtClean="0"/>
              <a:t>embedded</a:t>
            </a:r>
            <a:r>
              <a:rPr lang="sv-SE" dirty="0" smtClean="0"/>
              <a:t> </a:t>
            </a:r>
            <a:r>
              <a:rPr lang="sv-SE" dirty="0" err="1" smtClean="0"/>
              <a:t>styles</a:t>
            </a:r>
            <a:r>
              <a:rPr lang="sv-SE" dirty="0" smtClean="0"/>
              <a:t>)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sv-SE" dirty="0" smtClean="0"/>
              <a:t>Externa stilmallar (</a:t>
            </a:r>
            <a:r>
              <a:rPr lang="sv-SE" dirty="0" err="1" smtClean="0"/>
              <a:t>external</a:t>
            </a:r>
            <a:r>
              <a:rPr lang="sv-SE" dirty="0" smtClean="0"/>
              <a:t> </a:t>
            </a:r>
            <a:r>
              <a:rPr lang="sv-SE" dirty="0" err="1" smtClean="0"/>
              <a:t>styles</a:t>
            </a:r>
            <a:r>
              <a:rPr lang="sv-SE" dirty="0" smtClean="0"/>
              <a:t>)</a:t>
            </a:r>
            <a:endParaRPr lang="sv-SE" dirty="0"/>
          </a:p>
        </p:txBody>
      </p:sp>
      <p:pic>
        <p:nvPicPr>
          <p:cNvPr id="89092" name="Picture 4" descr="S:\dfm\info\icons\v-collections\v_collections_png\business_finance_data\48x48\shadow\hand_thumb_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76" y="283716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4" name="Picture 6" descr="S:\dfm\info\icons\v-collections\v_collections_png\business_finance_data\48x48\shadow\hand_thumb_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76" y="370851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51520" y="1660133"/>
            <a:ext cx="4899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2400" dirty="0" smtClean="0">
                <a:latin typeface="Minya Nouvelle" pitchFamily="2" charset="0"/>
              </a:rPr>
              <a:t>Webbläsarens inbyggda stilmall</a:t>
            </a:r>
          </a:p>
          <a:p>
            <a:pPr marL="285750" indent="-285750">
              <a:buFont typeface="Arial" charset="0"/>
              <a:buChar char="•"/>
            </a:pPr>
            <a:r>
              <a:rPr lang="sv-SE" sz="2400" dirty="0" smtClean="0">
                <a:latin typeface="Minya Nouvelle" pitchFamily="2" charset="0"/>
              </a:rPr>
              <a:t>Användarspecifika ändringar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2400" dirty="0" smtClean="0">
                <a:latin typeface="Minya Nouvelle" pitchFamily="2" charset="0"/>
              </a:rPr>
              <a:t>Våra, utvecklarens, stilmallar:</a:t>
            </a:r>
          </a:p>
        </p:txBody>
      </p:sp>
      <p:pic>
        <p:nvPicPr>
          <p:cNvPr id="8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/>
          <p:cNvSpPr/>
          <p:nvPr/>
        </p:nvSpPr>
        <p:spPr>
          <a:xfrm>
            <a:off x="412358" y="2374398"/>
            <a:ext cx="877355" cy="2334080"/>
          </a:xfrm>
          <a:custGeom>
            <a:avLst/>
            <a:gdLst>
              <a:gd name="connsiteX0" fmla="*/ 781821 w 877355"/>
              <a:gd name="connsiteY0" fmla="*/ 2334080 h 2334080"/>
              <a:gd name="connsiteX1" fmla="*/ 44842 w 877355"/>
              <a:gd name="connsiteY1" fmla="*/ 1692635 h 2334080"/>
              <a:gd name="connsiteX2" fmla="*/ 167672 w 877355"/>
              <a:gd name="connsiteY2" fmla="*/ 48080 h 2334080"/>
              <a:gd name="connsiteX3" fmla="*/ 877355 w 877355"/>
              <a:gd name="connsiteY3" fmla="*/ 600814 h 233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355" h="2334080">
                <a:moveTo>
                  <a:pt x="781821" y="2334080"/>
                </a:moveTo>
                <a:cubicBezTo>
                  <a:pt x="464510" y="2203857"/>
                  <a:pt x="147200" y="2073635"/>
                  <a:pt x="44842" y="1692635"/>
                </a:cubicBezTo>
                <a:cubicBezTo>
                  <a:pt x="-57516" y="1311635"/>
                  <a:pt x="28920" y="230050"/>
                  <a:pt x="167672" y="48080"/>
                </a:cubicBezTo>
                <a:cubicBezTo>
                  <a:pt x="306424" y="-133890"/>
                  <a:pt x="591889" y="233462"/>
                  <a:pt x="877355" y="60081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67544" y="4754969"/>
            <a:ext cx="2125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Dessa kan vi påverka</a:t>
            </a:r>
          </a:p>
        </p:txBody>
      </p:sp>
    </p:spTree>
    <p:extLst>
      <p:ext uri="{BB962C8B-B14F-4D97-AF65-F5344CB8AC3E}">
        <p14:creationId xmlns:p14="http://schemas.microsoft.com/office/powerpoint/2010/main" val="410383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17340"/>
            <a:ext cx="4386436" cy="2836210"/>
          </a:xfrm>
          <a:prstGeom prst="rect">
            <a:avLst/>
          </a:prstGeom>
        </p:spPr>
      </p:pic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447017" y="2353444"/>
            <a:ext cx="3273837" cy="92333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5400" dirty="0" smtClean="0">
                <a:latin typeface="Arial" pitchFamily="34" charset="0"/>
                <a:cs typeface="Arial" pitchFamily="34" charset="0"/>
              </a:rPr>
              <a:t>sans-</a:t>
            </a:r>
            <a:r>
              <a:rPr lang="sv-SE" sz="5400" dirty="0" err="1" smtClean="0">
                <a:latin typeface="Arial" pitchFamily="34" charset="0"/>
                <a:cs typeface="Arial" pitchFamily="34" charset="0"/>
              </a:rPr>
              <a:t>serif</a:t>
            </a:r>
            <a:endParaRPr lang="sv-SE" sz="5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Text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429766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 smtClean="0">
                <a:latin typeface="Minya Nouvelle" charset="0"/>
              </a:rPr>
              <a:t>Källa: </a:t>
            </a:r>
            <a:r>
              <a:rPr lang="sv-SE" sz="1200" dirty="0" err="1" smtClean="0">
                <a:latin typeface="Minya Nouvelle" charset="0"/>
              </a:rPr>
              <a:t>Smashing</a:t>
            </a:r>
            <a:r>
              <a:rPr lang="sv-SE" sz="1200" dirty="0" smtClean="0">
                <a:latin typeface="Minya Nouvelle" charset="0"/>
              </a:rPr>
              <a:t> Magazine </a:t>
            </a:r>
            <a:r>
              <a:rPr lang="sv-SE" sz="1200" dirty="0">
                <a:latin typeface="Minya Nouvelle" charset="0"/>
              </a:rPr>
              <a:t>(http://</a:t>
            </a:r>
            <a:r>
              <a:rPr lang="sv-SE" sz="1200" dirty="0" err="1">
                <a:latin typeface="Minya Nouvelle" charset="0"/>
              </a:rPr>
              <a:t>goo.gl</a:t>
            </a:r>
            <a:r>
              <a:rPr lang="sv-SE" sz="1200" dirty="0">
                <a:latin typeface="Minya Nouvelle" charset="0"/>
              </a:rPr>
              <a:t>/TkwPl1)</a:t>
            </a:r>
            <a:endParaRPr lang="sv-SE" sz="1200" dirty="0">
              <a:latin typeface="Minya Nouvelle" charset="0"/>
            </a:endParaRP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 flipV="1">
            <a:off x="5220072" y="1993404"/>
            <a:ext cx="360362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sv-SE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 flipV="1">
            <a:off x="6202246" y="1982059"/>
            <a:ext cx="360362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sv-SE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447017" y="1129308"/>
            <a:ext cx="2483421" cy="1107996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6600" dirty="0" err="1" smtClean="0">
                <a:latin typeface="Georgia" pitchFamily="18" charset="0"/>
              </a:rPr>
              <a:t>serif</a:t>
            </a:r>
            <a:endParaRPr lang="sv-SE" sz="6600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Font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461472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font-family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"Helvetica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 "Arial", sans-serif; }</a:t>
            </a:r>
          </a:p>
        </p:txBody>
      </p:sp>
      <p:sp>
        <p:nvSpPr>
          <p:cNvPr id="5" name="Freeform 4"/>
          <p:cNvSpPr/>
          <p:nvPr/>
        </p:nvSpPr>
        <p:spPr>
          <a:xfrm flipH="1">
            <a:off x="4612941" y="1723521"/>
            <a:ext cx="1471226" cy="351653"/>
          </a:xfrm>
          <a:custGeom>
            <a:avLst/>
            <a:gdLst>
              <a:gd name="connsiteX0" fmla="*/ 0 w 1214650"/>
              <a:gd name="connsiteY0" fmla="*/ 334370 h 351653"/>
              <a:gd name="connsiteX1" fmla="*/ 791570 w 1214650"/>
              <a:gd name="connsiteY1" fmla="*/ 313899 h 351653"/>
              <a:gd name="connsiteX2" fmla="*/ 1214650 w 1214650"/>
              <a:gd name="connsiteY2" fmla="*/ 0 h 35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4650" h="351653">
                <a:moveTo>
                  <a:pt x="0" y="334370"/>
                </a:moveTo>
                <a:cubicBezTo>
                  <a:pt x="294564" y="351998"/>
                  <a:pt x="589128" y="369627"/>
                  <a:pt x="791570" y="313899"/>
                </a:cubicBezTo>
                <a:cubicBezTo>
                  <a:pt x="994012" y="258171"/>
                  <a:pt x="1104331" y="129085"/>
                  <a:pt x="121465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6084168" y="1430694"/>
            <a:ext cx="19924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latin typeface="Minya Nouvelle" pitchFamily="2" charset="0"/>
              </a:rPr>
              <a:t>Allmän fontfamilj:</a:t>
            </a:r>
          </a:p>
          <a:p>
            <a:pPr>
              <a:buFontTx/>
              <a:buChar char="•"/>
            </a:pPr>
            <a:r>
              <a:rPr lang="sv-SE" sz="1600" dirty="0" smtClean="0">
                <a:latin typeface="Minya Nouvelle" pitchFamily="2" charset="0"/>
              </a:rPr>
              <a:t> </a:t>
            </a:r>
            <a:r>
              <a:rPr lang="sv-SE" sz="1600" b="1" dirty="0" err="1" smtClean="0">
                <a:latin typeface="Times New Roman" pitchFamily="18" charset="0"/>
              </a:rPr>
              <a:t>serif</a:t>
            </a:r>
            <a:endParaRPr lang="sv-SE" sz="1600" b="1" dirty="0" smtClean="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sv-SE" sz="1600" b="1" dirty="0" smtClean="0">
                <a:latin typeface="Verdana" pitchFamily="34" charset="0"/>
              </a:rPr>
              <a:t> sans-</a:t>
            </a:r>
            <a:r>
              <a:rPr lang="sv-SE" sz="1600" b="1" dirty="0" err="1" smtClean="0">
                <a:latin typeface="Verdana" pitchFamily="34" charset="0"/>
              </a:rPr>
              <a:t>serif</a:t>
            </a:r>
            <a:endParaRPr lang="sv-SE" sz="1600" b="1" dirty="0" smtClean="0">
              <a:latin typeface="Verdana" pitchFamily="34" charset="0"/>
            </a:endParaRPr>
          </a:p>
          <a:p>
            <a:pPr>
              <a:buFontTx/>
              <a:buChar char="•"/>
            </a:pPr>
            <a:r>
              <a:rPr lang="sv-SE" sz="1600" b="1" dirty="0" smtClean="0">
                <a:latin typeface="Verdana" pitchFamily="34" charset="0"/>
              </a:rPr>
              <a:t> </a:t>
            </a:r>
            <a:r>
              <a:rPr lang="sv-SE" sz="1600" b="1" i="1" dirty="0" err="1">
                <a:latin typeface="Calisto MT" pitchFamily="18" charset="0"/>
              </a:rPr>
              <a:t>cursive</a:t>
            </a:r>
            <a:endParaRPr lang="sv-SE" sz="1600" b="1" i="1" dirty="0">
              <a:latin typeface="Calisto MT" pitchFamily="18" charset="0"/>
            </a:endParaRPr>
          </a:p>
          <a:p>
            <a:pPr>
              <a:buFontTx/>
              <a:buChar char="•"/>
            </a:pPr>
            <a:r>
              <a:rPr lang="sv-SE" sz="1600" b="1" dirty="0">
                <a:latin typeface="Verdana" pitchFamily="34" charset="0"/>
              </a:rPr>
              <a:t> </a:t>
            </a:r>
            <a:r>
              <a:rPr lang="sv-SE" sz="1600" b="1" dirty="0">
                <a:latin typeface="Algerian" pitchFamily="82" charset="0"/>
              </a:rPr>
              <a:t>fantasy</a:t>
            </a:r>
          </a:p>
          <a:p>
            <a:pPr>
              <a:buFontTx/>
              <a:buChar char="•"/>
            </a:pPr>
            <a:r>
              <a:rPr lang="sv-SE" sz="1600" b="1" dirty="0" smtClean="0">
                <a:latin typeface="Courier New" pitchFamily="49" charset="0"/>
              </a:rPr>
              <a:t> monospace</a:t>
            </a:r>
            <a:endParaRPr lang="sv-SE" sz="1600" b="1" dirty="0">
              <a:latin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12930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Typsnitt: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5536" y="1993404"/>
            <a:ext cx="100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Storlek: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5536" y="2368818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1.5em; }</a:t>
            </a:r>
            <a:endParaRPr lang="en-US" sz="1200" b="1" dirty="0" smtClean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47664" y="3151612"/>
            <a:ext cx="29963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Relativa storlekar: </a:t>
            </a:r>
            <a:br>
              <a:rPr lang="sv-SE" b="1" dirty="0" smtClean="0">
                <a:latin typeface="Minya Nouvelle" pitchFamily="2" charset="0"/>
              </a:rPr>
            </a:br>
            <a:r>
              <a:rPr lang="sv-SE" dirty="0" err="1" smtClean="0">
                <a:latin typeface="Minya Nouvelle" pitchFamily="2" charset="0"/>
              </a:rPr>
              <a:t>em</a:t>
            </a:r>
            <a:r>
              <a:rPr lang="sv-SE" dirty="0" smtClean="0">
                <a:latin typeface="Minya Nouvelle" pitchFamily="2" charset="0"/>
              </a:rPr>
              <a:t>, 120%, </a:t>
            </a:r>
            <a:r>
              <a:rPr lang="sv-SE" dirty="0" err="1" smtClean="0">
                <a:latin typeface="Minya Nouvelle" pitchFamily="2" charset="0"/>
              </a:rPr>
              <a:t>smaller</a:t>
            </a:r>
            <a:r>
              <a:rPr lang="sv-SE" dirty="0" smtClean="0">
                <a:latin typeface="Minya Nouvelle" pitchFamily="2" charset="0"/>
              </a:rPr>
              <a:t>, </a:t>
            </a:r>
            <a:r>
              <a:rPr lang="sv-SE" dirty="0" err="1" smtClean="0">
                <a:latin typeface="Minya Nouvelle" pitchFamily="2" charset="0"/>
              </a:rPr>
              <a:t>larger</a:t>
            </a:r>
            <a:r>
              <a:rPr lang="sv-SE" dirty="0" smtClean="0">
                <a:latin typeface="Minya Nouvelle" pitchFamily="2" charset="0"/>
              </a:rPr>
              <a:t>...</a:t>
            </a:r>
          </a:p>
          <a:p>
            <a:r>
              <a:rPr lang="sv-SE" dirty="0" smtClean="0">
                <a:latin typeface="Minya Nouvelle" pitchFamily="2" charset="0"/>
              </a:rPr>
              <a:t>1em ofta lika med 16px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47664" y="4369668"/>
            <a:ext cx="2415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Absoluta storlekar: </a:t>
            </a:r>
            <a:br>
              <a:rPr lang="sv-SE" b="1" dirty="0" smtClean="0">
                <a:latin typeface="Minya Nouvelle" pitchFamily="2" charset="0"/>
              </a:rPr>
            </a:br>
            <a:r>
              <a:rPr lang="sv-SE" dirty="0" err="1" smtClean="0">
                <a:latin typeface="Minya Nouvelle" pitchFamily="2" charset="0"/>
              </a:rPr>
              <a:t>px</a:t>
            </a:r>
            <a:r>
              <a:rPr lang="sv-SE" dirty="0" smtClean="0">
                <a:latin typeface="Minya Nouvelle" pitchFamily="2" charset="0"/>
              </a:rPr>
              <a:t>, pt</a:t>
            </a:r>
          </a:p>
        </p:txBody>
      </p:sp>
      <p:sp>
        <p:nvSpPr>
          <p:cNvPr id="21" name="TextBox 20"/>
          <p:cNvSpPr txBox="1"/>
          <p:nvPr/>
        </p:nvSpPr>
        <p:spPr>
          <a:xfrm rot="20240358">
            <a:off x="-102378" y="2948337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Relativt föräldern</a:t>
            </a:r>
          </a:p>
        </p:txBody>
      </p:sp>
      <p:sp>
        <p:nvSpPr>
          <p:cNvPr id="22" name="Freeform 21"/>
          <p:cNvSpPr/>
          <p:nvPr/>
        </p:nvSpPr>
        <p:spPr>
          <a:xfrm>
            <a:off x="871167" y="3232626"/>
            <a:ext cx="705149" cy="225538"/>
          </a:xfrm>
          <a:custGeom>
            <a:avLst/>
            <a:gdLst>
              <a:gd name="connsiteX0" fmla="*/ 15937 w 705149"/>
              <a:gd name="connsiteY0" fmla="*/ 0 h 225538"/>
              <a:gd name="connsiteX1" fmla="*/ 63705 w 705149"/>
              <a:gd name="connsiteY1" fmla="*/ 163774 h 225538"/>
              <a:gd name="connsiteX2" fmla="*/ 527729 w 705149"/>
              <a:gd name="connsiteY2" fmla="*/ 225189 h 225538"/>
              <a:gd name="connsiteX3" fmla="*/ 705149 w 705149"/>
              <a:gd name="connsiteY3" fmla="*/ 184245 h 225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149" h="225538">
                <a:moveTo>
                  <a:pt x="15937" y="0"/>
                </a:moveTo>
                <a:cubicBezTo>
                  <a:pt x="-2829" y="63121"/>
                  <a:pt x="-21594" y="126243"/>
                  <a:pt x="63705" y="163774"/>
                </a:cubicBezTo>
                <a:cubicBezTo>
                  <a:pt x="149004" y="201305"/>
                  <a:pt x="420822" y="221777"/>
                  <a:pt x="527729" y="225189"/>
                </a:cubicBezTo>
                <a:cubicBezTo>
                  <a:pt x="634636" y="228601"/>
                  <a:pt x="669892" y="206423"/>
                  <a:pt x="705149" y="18424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26"/>
          <p:cNvSpPr/>
          <p:nvPr/>
        </p:nvSpPr>
        <p:spPr>
          <a:xfrm>
            <a:off x="4499992" y="4988123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 smtClean="0">
                <a:latin typeface="Minya Nouvelle" charset="0"/>
              </a:rPr>
              <a:t>Källa: </a:t>
            </a:r>
            <a:r>
              <a:rPr lang="sv-SE" sz="1200" dirty="0" err="1" smtClean="0">
                <a:latin typeface="Minya Nouvelle" charset="0"/>
              </a:rPr>
              <a:t>Smashing</a:t>
            </a:r>
            <a:r>
              <a:rPr lang="sv-SE" sz="1200" dirty="0" smtClean="0">
                <a:latin typeface="Minya Nouvelle" charset="0"/>
              </a:rPr>
              <a:t> Magazine </a:t>
            </a:r>
            <a:r>
              <a:rPr lang="sv-SE" sz="1200" dirty="0">
                <a:latin typeface="Minya Nouvelle" charset="0"/>
              </a:rPr>
              <a:t>(http://</a:t>
            </a:r>
            <a:r>
              <a:rPr lang="sv-SE" sz="1200" dirty="0" err="1">
                <a:latin typeface="Minya Nouvelle" charset="0"/>
              </a:rPr>
              <a:t>goo.gl</a:t>
            </a:r>
            <a:r>
              <a:rPr lang="sv-SE" sz="1200" dirty="0">
                <a:latin typeface="Minya Nouvelle" charset="0"/>
              </a:rPr>
              <a:t>/TkwPl1)</a:t>
            </a:r>
            <a:endParaRPr lang="sv-SE" sz="1200" dirty="0">
              <a:latin typeface="Minya Nouvell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289548"/>
            <a:ext cx="2677324" cy="16920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4009628"/>
            <a:ext cx="2298204" cy="14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err="1"/>
              <a:t>e</a:t>
            </a:r>
            <a:r>
              <a:rPr lang="sv-SE" b="1" dirty="0" err="1" smtClean="0"/>
              <a:t>m</a:t>
            </a:r>
            <a:r>
              <a:rPr lang="sv-SE" dirty="0" smtClean="0"/>
              <a:t> vs. </a:t>
            </a:r>
            <a:r>
              <a:rPr lang="sv-SE" b="1" dirty="0" err="1"/>
              <a:t>p</a:t>
            </a:r>
            <a:r>
              <a:rPr lang="sv-SE" b="1" dirty="0" err="1" smtClean="0"/>
              <a:t>x</a:t>
            </a:r>
            <a:endParaRPr lang="sv-SE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1129308"/>
            <a:ext cx="6400800" cy="1460500"/>
          </a:xfrm>
        </p:spPr>
        <p:txBody>
          <a:bodyPr/>
          <a:lstStyle/>
          <a:p>
            <a:r>
              <a:rPr lang="sv-SE" b="1" dirty="0" smtClean="0"/>
              <a:t>Default i webbläsarna:</a:t>
            </a:r>
          </a:p>
          <a:p>
            <a:r>
              <a:rPr lang="sv-SE" dirty="0" smtClean="0"/>
              <a:t>1em == 12pt == 16px == 100%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2281436"/>
            <a:ext cx="4862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latin typeface="Minya Nouvelle" pitchFamily="2" charset="0"/>
              </a:rPr>
              <a:t>målstorlek / kontextstorlek = faktor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1680" y="3073524"/>
            <a:ext cx="5472608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body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100%;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16px */</a:t>
            </a: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h2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1.25em;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20px/16px = 1.25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</a:p>
          <a:p>
            <a:endParaRPr lang="en-US" sz="1200" b="1" dirty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7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Font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4299401"/>
            <a:ext cx="7056784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 variant weight size/line-height family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536" y="4803457"/>
            <a:ext cx="705678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italic bold 0.8em/110% "Georgia", serif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400033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font: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536" y="980951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Kursiv text: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536" y="1356365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font-style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italic;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oblique */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536" y="2416160"/>
            <a:ext cx="318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</a:t>
            </a:r>
            <a:r>
              <a:rPr lang="sv-SE" sz="1200" dirty="0" smtClean="0">
                <a:latin typeface="Minya Nouvelle" pitchFamily="2" charset="0"/>
              </a:rPr>
              <a:t>EXT MED VERSALA SMÅ BOKSTÄVER</a:t>
            </a:r>
            <a:r>
              <a:rPr lang="sv-SE" dirty="0" smtClean="0">
                <a:latin typeface="Minya Nouvelle" pitchFamily="2" charset="0"/>
              </a:rPr>
              <a:t>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536" y="2796525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font-variant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small-caps;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 */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696080"/>
            <a:ext cx="110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Fet </a:t>
            </a:r>
            <a:r>
              <a:rPr lang="sv-SE" dirty="0" smtClean="0">
                <a:latin typeface="Minya Nouvelle" pitchFamily="2" charset="0"/>
              </a:rPr>
              <a:t>text: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5536" y="2071494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font-weight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bold;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100-900, lighter */</a:t>
            </a:r>
          </a:p>
        </p:txBody>
      </p:sp>
      <p:pic>
        <p:nvPicPr>
          <p:cNvPr id="116738" name="Picture 2" descr="S:\dfm\info\icons\v-collections\v_collections_png\basic_foundation\256x256\shadow\f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128" y="13563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192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Text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273324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Radavstånd: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1581681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line-height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120%;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%, </a:t>
            </a:r>
            <a:r>
              <a:rPr lang="en-US" sz="1200" b="1" dirty="0" err="1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px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err="1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pt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… */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004437"/>
            <a:ext cx="168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Text-justering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67544" y="2312794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left, justify, center.. */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2704192"/>
            <a:ext cx="1779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u="sng" dirty="0" smtClean="0">
                <a:latin typeface="Minya Nouvelle" pitchFamily="2" charset="0"/>
              </a:rPr>
              <a:t>Textd</a:t>
            </a:r>
            <a:r>
              <a:rPr lang="sv-SE" strike="sngStrike" dirty="0" smtClean="0">
                <a:latin typeface="Minya Nouvelle" pitchFamily="2" charset="0"/>
              </a:rPr>
              <a:t>ekoration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67544" y="3070909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text-decoration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underline;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line-through ...*/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544" y="3505572"/>
            <a:ext cx="22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Texttransformering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7544" y="3937620"/>
            <a:ext cx="547260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text-transform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uppercase;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none, capitalize, lowercase */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4585692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Inte </a:t>
            </a:r>
            <a:r>
              <a:rPr lang="sv-SE" dirty="0" err="1" smtClean="0">
                <a:latin typeface="Minya Nouvelle" pitchFamily="2" charset="0"/>
              </a:rPr>
              <a:t>radbryta</a:t>
            </a:r>
            <a:r>
              <a:rPr lang="sv-SE" dirty="0" smtClean="0">
                <a:latin typeface="Minya Nouvelle" pitchFamily="2" charset="0"/>
              </a:rPr>
              <a:t> blanksteg: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7544" y="4966057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white-space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nowrap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pre */</a:t>
            </a:r>
          </a:p>
        </p:txBody>
      </p:sp>
      <p:pic>
        <p:nvPicPr>
          <p:cNvPr id="119810" name="Picture 2" descr="S:\dfm\info\icons\v-collections\v_collections_png\basic_foundation\256x256\shadow\text_align_r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2887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538818" y="4406658"/>
            <a:ext cx="2069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letter-</a:t>
            </a:r>
            <a:r>
              <a:rPr lang="sv-SE" dirty="0" err="1" smtClean="0">
                <a:latin typeface="Minya Nouvelle" pitchFamily="2" charset="0"/>
              </a:rPr>
              <a:t>spacing</a:t>
            </a:r>
            <a:endParaRPr lang="sv-SE" dirty="0" smtClean="0">
              <a:latin typeface="Minya Nouvelle" pitchFamily="2" charset="0"/>
            </a:endParaRPr>
          </a:p>
          <a:p>
            <a:r>
              <a:rPr lang="sv-SE" dirty="0" err="1" smtClean="0">
                <a:latin typeface="Minya Nouvelle" pitchFamily="2" charset="0"/>
              </a:rPr>
              <a:t>word-spacing</a:t>
            </a:r>
            <a:r>
              <a:rPr lang="sv-SE" dirty="0" smtClean="0">
                <a:latin typeface="Minya Nouvelle" pitchFamily="2" charset="0"/>
              </a:rPr>
              <a:t>, text-</a:t>
            </a:r>
            <a:r>
              <a:rPr lang="sv-SE" dirty="0" err="1" smtClean="0">
                <a:latin typeface="Minya Nouvelle" pitchFamily="2" charset="0"/>
              </a:rPr>
              <a:t>indent</a:t>
            </a:r>
            <a:r>
              <a:rPr lang="sv-SE" dirty="0" smtClean="0">
                <a:latin typeface="Minya Nouvelle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69027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09901" y="1129308"/>
            <a:ext cx="5198203" cy="3656386"/>
          </a:xfrm>
          <a:prstGeom prst="rect">
            <a:avLst/>
          </a:prstGeom>
          <a:solidFill>
            <a:schemeClr val="bg1"/>
          </a:solidFill>
          <a:ln w="38100" algn="ctr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sv-SE" sz="2400" b="1" dirty="0" err="1" smtClean="0">
                <a:latin typeface="Helvetica" pitchFamily="34" charset="0"/>
              </a:rPr>
              <a:t>Lorem</a:t>
            </a:r>
            <a:r>
              <a:rPr lang="sv-SE" sz="2400" b="1" dirty="0" smtClean="0">
                <a:latin typeface="Helvetica" pitchFamily="34" charset="0"/>
              </a:rPr>
              <a:t> </a:t>
            </a:r>
            <a:r>
              <a:rPr lang="sv-SE" sz="2400" b="1" dirty="0" err="1" smtClean="0">
                <a:latin typeface="Helvetica" pitchFamily="34" charset="0"/>
              </a:rPr>
              <a:t>ipsum</a:t>
            </a:r>
            <a:r>
              <a:rPr lang="sv-SE" sz="2400" b="1" dirty="0" smtClean="0">
                <a:latin typeface="Helvetica" pitchFamily="34" charset="0"/>
              </a:rPr>
              <a:t> </a:t>
            </a:r>
            <a:r>
              <a:rPr lang="sv-SE" sz="2400" b="1" dirty="0" err="1" smtClean="0">
                <a:latin typeface="Helvetica" pitchFamily="34" charset="0"/>
              </a:rPr>
              <a:t>dolor</a:t>
            </a:r>
            <a:r>
              <a:rPr lang="sv-SE" sz="2400" b="1" dirty="0" smtClean="0">
                <a:latin typeface="Helvetica" pitchFamily="34" charset="0"/>
              </a:rPr>
              <a:t> </a:t>
            </a:r>
            <a:r>
              <a:rPr lang="sv-SE" sz="2400" b="1" dirty="0" err="1" smtClean="0">
                <a:latin typeface="Helvetica" pitchFamily="34" charset="0"/>
              </a:rPr>
              <a:t>sit</a:t>
            </a:r>
            <a:r>
              <a:rPr lang="sv-SE" sz="2400" b="1" dirty="0" smtClean="0">
                <a:latin typeface="Helvetica" pitchFamily="34" charset="0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sv-SE" sz="1200" dirty="0" err="1" smtClean="0">
                <a:latin typeface="Georgia" pitchFamily="18" charset="0"/>
              </a:rPr>
              <a:t>Lorem</a:t>
            </a:r>
            <a:r>
              <a:rPr lang="sv-SE" sz="1200" dirty="0" smtClean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>
                <a:latin typeface="Georgia" pitchFamily="18" charset="0"/>
              </a:rPr>
              <a:t>consetetur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sadipscing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elitr</a:t>
            </a:r>
            <a:r>
              <a:rPr lang="sv-SE" sz="1200" dirty="0">
                <a:latin typeface="Georgia" pitchFamily="18" charset="0"/>
              </a:rPr>
              <a:t>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nonumy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eirmod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tempor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invidunt</a:t>
            </a:r>
            <a:r>
              <a:rPr lang="sv-SE" sz="1200" dirty="0">
                <a:latin typeface="Georgia" pitchFamily="18" charset="0"/>
              </a:rPr>
              <a:t> ut </a:t>
            </a:r>
            <a:r>
              <a:rPr lang="sv-SE" sz="1200" dirty="0" err="1">
                <a:latin typeface="Georgia" pitchFamily="18" charset="0"/>
              </a:rPr>
              <a:t>labore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dolore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magna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aliquyam</a:t>
            </a:r>
            <a:r>
              <a:rPr lang="sv-SE" sz="1200" dirty="0">
                <a:latin typeface="Georgia" pitchFamily="18" charset="0"/>
              </a:rPr>
              <a:t> erat,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voluptua</a:t>
            </a:r>
            <a:r>
              <a:rPr lang="sv-SE" sz="1200" dirty="0">
                <a:latin typeface="Georgia" pitchFamily="18" charset="0"/>
              </a:rPr>
              <a:t>. At </a:t>
            </a:r>
            <a:r>
              <a:rPr lang="sv-SE" sz="1200" dirty="0" err="1">
                <a:latin typeface="Georgia" pitchFamily="18" charset="0"/>
              </a:rPr>
              <a:t>vero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eos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accusam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justo</a:t>
            </a:r>
            <a:r>
              <a:rPr lang="sv-SE" sz="1200" dirty="0">
                <a:latin typeface="Georgia" pitchFamily="18" charset="0"/>
              </a:rPr>
              <a:t> duo </a:t>
            </a:r>
            <a:r>
              <a:rPr lang="sv-SE" sz="1200" dirty="0" err="1">
                <a:latin typeface="Georgia" pitchFamily="18" charset="0"/>
              </a:rPr>
              <a:t>dolores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ea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rebum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Stet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clita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kasd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gubergren</a:t>
            </a:r>
            <a:r>
              <a:rPr lang="sv-SE" sz="1200" dirty="0">
                <a:latin typeface="Georgia" pitchFamily="18" charset="0"/>
              </a:rPr>
              <a:t>, no </a:t>
            </a:r>
            <a:r>
              <a:rPr lang="sv-SE" sz="1200" dirty="0" err="1">
                <a:latin typeface="Georgia" pitchFamily="18" charset="0"/>
              </a:rPr>
              <a:t>sea</a:t>
            </a:r>
            <a:r>
              <a:rPr lang="sv-SE" sz="1200" dirty="0">
                <a:latin typeface="Georgia" pitchFamily="18" charset="0"/>
              </a:rPr>
              <a:t> takimata </a:t>
            </a:r>
            <a:r>
              <a:rPr lang="sv-SE" sz="1200" dirty="0" err="1">
                <a:latin typeface="Georgia" pitchFamily="18" charset="0"/>
              </a:rPr>
              <a:t>sanctus</a:t>
            </a:r>
            <a:r>
              <a:rPr lang="sv-SE" sz="1200" dirty="0">
                <a:latin typeface="Georgia" pitchFamily="18" charset="0"/>
              </a:rPr>
              <a:t> est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>
                <a:latin typeface="Georgia" pitchFamily="18" charset="0"/>
              </a:rPr>
              <a:t>consetetur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sadipscing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elitr</a:t>
            </a:r>
            <a:r>
              <a:rPr lang="sv-SE" sz="1200" dirty="0">
                <a:latin typeface="Georgia" pitchFamily="18" charset="0"/>
              </a:rPr>
              <a:t>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nonumy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eirmod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tempor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invidunt</a:t>
            </a:r>
            <a:r>
              <a:rPr lang="sv-SE" sz="1200" dirty="0">
                <a:latin typeface="Georgia" pitchFamily="18" charset="0"/>
              </a:rPr>
              <a:t> ut </a:t>
            </a:r>
            <a:r>
              <a:rPr lang="sv-SE" sz="1200" dirty="0" err="1">
                <a:latin typeface="Georgia" pitchFamily="18" charset="0"/>
              </a:rPr>
              <a:t>labore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dolore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magna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aliquyam</a:t>
            </a:r>
            <a:r>
              <a:rPr lang="sv-SE" sz="1200" dirty="0">
                <a:latin typeface="Georgia" pitchFamily="18" charset="0"/>
              </a:rPr>
              <a:t> erat,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voluptua</a:t>
            </a:r>
            <a:r>
              <a:rPr lang="sv-SE" sz="1200" dirty="0">
                <a:latin typeface="Georgia" pitchFamily="18" charset="0"/>
              </a:rPr>
              <a:t>. </a:t>
            </a:r>
            <a:endParaRPr lang="sv-SE" sz="1200" dirty="0" smtClean="0">
              <a:latin typeface="Georgia" pitchFamily="18" charset="0"/>
            </a:endParaRPr>
          </a:p>
          <a:p>
            <a:pPr>
              <a:lnSpc>
                <a:spcPct val="150000"/>
              </a:lnSpc>
            </a:pPr>
            <a:endParaRPr lang="sv-SE" sz="1200" dirty="0">
              <a:latin typeface="Georgia" pitchFamily="18" charset="0"/>
            </a:endParaRPr>
          </a:p>
          <a:p>
            <a:pPr>
              <a:lnSpc>
                <a:spcPct val="150000"/>
              </a:lnSpc>
            </a:pPr>
            <a:r>
              <a:rPr lang="sv-SE" sz="1200" dirty="0" smtClean="0">
                <a:latin typeface="Georgia" pitchFamily="18" charset="0"/>
              </a:rPr>
              <a:t>At </a:t>
            </a:r>
            <a:r>
              <a:rPr lang="sv-SE" sz="1200" dirty="0" err="1">
                <a:latin typeface="Georgia" pitchFamily="18" charset="0"/>
              </a:rPr>
              <a:t>vero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eos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accusam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justo</a:t>
            </a:r>
            <a:r>
              <a:rPr lang="sv-SE" sz="1200" dirty="0">
                <a:latin typeface="Georgia" pitchFamily="18" charset="0"/>
              </a:rPr>
              <a:t> duo </a:t>
            </a:r>
            <a:r>
              <a:rPr lang="sv-SE" sz="1200" dirty="0" err="1">
                <a:latin typeface="Georgia" pitchFamily="18" charset="0"/>
              </a:rPr>
              <a:t>dolores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ea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rebum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Stet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clita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kasd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gubergren</a:t>
            </a:r>
            <a:r>
              <a:rPr lang="sv-SE" sz="1200" dirty="0">
                <a:latin typeface="Georgia" pitchFamily="18" charset="0"/>
              </a:rPr>
              <a:t>, no </a:t>
            </a:r>
            <a:r>
              <a:rPr lang="sv-SE" sz="1200" dirty="0" err="1">
                <a:latin typeface="Georgia" pitchFamily="18" charset="0"/>
              </a:rPr>
              <a:t>sea</a:t>
            </a:r>
            <a:r>
              <a:rPr lang="sv-SE" sz="1200" dirty="0">
                <a:latin typeface="Georgia" pitchFamily="18" charset="0"/>
              </a:rPr>
              <a:t> takimata </a:t>
            </a:r>
            <a:r>
              <a:rPr lang="sv-SE" sz="1200" dirty="0" err="1">
                <a:latin typeface="Georgia" pitchFamily="18" charset="0"/>
              </a:rPr>
              <a:t>sanctus</a:t>
            </a:r>
            <a:r>
              <a:rPr lang="sv-SE" sz="1200" dirty="0">
                <a:latin typeface="Georgia" pitchFamily="18" charset="0"/>
              </a:rPr>
              <a:t> est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>
                <a:latin typeface="Georgia" pitchFamily="18" charset="0"/>
              </a:rPr>
              <a:t>consetetur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sadipscing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elitr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 smtClean="0">
                <a:latin typeface="Georgia" pitchFamily="18" charset="0"/>
              </a:rPr>
              <a:t>diam</a:t>
            </a:r>
            <a:r>
              <a:rPr lang="sv-SE" sz="1200" dirty="0" smtClean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voluptua</a:t>
            </a:r>
            <a:r>
              <a:rPr lang="sv-SE" sz="1200" dirty="0">
                <a:latin typeface="Georgia" pitchFamily="18" charset="0"/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2120" y="1129308"/>
            <a:ext cx="243105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Rubrikstorlek</a:t>
            </a:r>
          </a:p>
          <a:p>
            <a:r>
              <a:rPr lang="sv-SE" dirty="0" smtClean="0">
                <a:latin typeface="Minya Nouvelle" pitchFamily="2" charset="0"/>
              </a:rPr>
              <a:t>18-29px</a:t>
            </a:r>
          </a:p>
          <a:p>
            <a:r>
              <a:rPr lang="sv-SE" dirty="0" smtClean="0">
                <a:latin typeface="Minya Nouvelle" pitchFamily="2" charset="0"/>
              </a:rPr>
              <a:t>~2 * brödtextstorlek</a:t>
            </a:r>
          </a:p>
          <a:p>
            <a:endParaRPr lang="sv-SE" b="1" dirty="0" smtClean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Brödtext</a:t>
            </a:r>
          </a:p>
          <a:p>
            <a:r>
              <a:rPr lang="sv-SE" dirty="0" smtClean="0">
                <a:latin typeface="Minya Nouvelle" pitchFamily="2" charset="0"/>
              </a:rPr>
              <a:t>12-14px</a:t>
            </a:r>
          </a:p>
          <a:p>
            <a:r>
              <a:rPr lang="sv-SE" dirty="0" smtClean="0">
                <a:latin typeface="Minya Nouvelle" pitchFamily="2" charset="0"/>
              </a:rPr>
              <a:t>~1/2 * rubrikstorlek</a:t>
            </a:r>
            <a:endParaRPr lang="sv-SE" dirty="0">
              <a:latin typeface="Minya Nouvelle" pitchFamily="2" charset="0"/>
            </a:endParaRPr>
          </a:p>
          <a:p>
            <a:endParaRPr lang="sv-SE" b="1" dirty="0" smtClean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Linjehöjd</a:t>
            </a:r>
          </a:p>
          <a:p>
            <a:r>
              <a:rPr lang="sv-SE" dirty="0" smtClean="0">
                <a:latin typeface="Minya Nouvelle" pitchFamily="2" charset="0"/>
              </a:rPr>
              <a:t>~1.5 * brödtextstorlek</a:t>
            </a:r>
          </a:p>
          <a:p>
            <a:endParaRPr lang="sv-SE" dirty="0" smtClean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Bredd</a:t>
            </a:r>
            <a:r>
              <a:rPr lang="sv-SE" dirty="0" smtClean="0">
                <a:latin typeface="Minya Nouvelle" pitchFamily="2" charset="0"/>
              </a:rPr>
              <a:t>		</a:t>
            </a:r>
          </a:p>
          <a:p>
            <a:r>
              <a:rPr lang="sv-SE" dirty="0" smtClean="0">
                <a:latin typeface="Minya Nouvelle" pitchFamily="2" charset="0"/>
              </a:rPr>
              <a:t>~25 </a:t>
            </a:r>
            <a:r>
              <a:rPr lang="sv-SE" dirty="0" smtClean="0">
                <a:latin typeface="Minya Nouvelle" pitchFamily="2" charset="0"/>
              </a:rPr>
              <a:t>* linjehöjden</a:t>
            </a:r>
          </a:p>
        </p:txBody>
      </p:sp>
      <p:sp>
        <p:nvSpPr>
          <p:cNvPr id="7" name="TextBox 6"/>
          <p:cNvSpPr txBox="1"/>
          <p:nvPr/>
        </p:nvSpPr>
        <p:spPr>
          <a:xfrm rot="20957507">
            <a:off x="1061123" y="452751"/>
            <a:ext cx="1272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Georgia, 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Arial</a:t>
            </a:r>
            <a:endParaRPr lang="sv-SE" sz="14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429301" y="504967"/>
            <a:ext cx="547220" cy="764275"/>
          </a:xfrm>
          <a:custGeom>
            <a:avLst/>
            <a:gdLst>
              <a:gd name="connsiteX0" fmla="*/ 0 w 547220"/>
              <a:gd name="connsiteY0" fmla="*/ 0 h 764275"/>
              <a:gd name="connsiteX1" fmla="*/ 532263 w 547220"/>
              <a:gd name="connsiteY1" fmla="*/ 204717 h 764275"/>
              <a:gd name="connsiteX2" fmla="*/ 348018 w 547220"/>
              <a:gd name="connsiteY2" fmla="*/ 764275 h 7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220" h="764275">
                <a:moveTo>
                  <a:pt x="0" y="0"/>
                </a:moveTo>
                <a:cubicBezTo>
                  <a:pt x="237130" y="38669"/>
                  <a:pt x="474260" y="77338"/>
                  <a:pt x="532263" y="204717"/>
                </a:cubicBezTo>
                <a:cubicBezTo>
                  <a:pt x="590266" y="332096"/>
                  <a:pt x="469142" y="548185"/>
                  <a:pt x="348018" y="76427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 rot="462379">
            <a:off x="5700860" y="5050216"/>
            <a:ext cx="20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Georgia, Arial, Verdana</a:t>
            </a:r>
            <a:b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Lucida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 Grande</a:t>
            </a:r>
          </a:p>
        </p:txBody>
      </p:sp>
      <p:sp>
        <p:nvSpPr>
          <p:cNvPr id="10" name="Freeform 9"/>
          <p:cNvSpPr/>
          <p:nvPr/>
        </p:nvSpPr>
        <p:spPr>
          <a:xfrm>
            <a:off x="3851920" y="4716950"/>
            <a:ext cx="1931158" cy="516814"/>
          </a:xfrm>
          <a:custGeom>
            <a:avLst/>
            <a:gdLst>
              <a:gd name="connsiteX0" fmla="*/ 1931158 w 1931158"/>
              <a:gd name="connsiteY0" fmla="*/ 402609 h 516814"/>
              <a:gd name="connsiteX1" fmla="*/ 1112293 w 1931158"/>
              <a:gd name="connsiteY1" fmla="*/ 491319 h 516814"/>
              <a:gd name="connsiteX2" fmla="*/ 0 w 1931158"/>
              <a:gd name="connsiteY2" fmla="*/ 0 h 51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1158" h="516814">
                <a:moveTo>
                  <a:pt x="1931158" y="402609"/>
                </a:moveTo>
                <a:cubicBezTo>
                  <a:pt x="1682655" y="480514"/>
                  <a:pt x="1434153" y="558420"/>
                  <a:pt x="1112293" y="491319"/>
                </a:cubicBezTo>
                <a:cubicBezTo>
                  <a:pt x="790433" y="424218"/>
                  <a:pt x="395216" y="212109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eeform 10"/>
          <p:cNvSpPr/>
          <p:nvPr/>
        </p:nvSpPr>
        <p:spPr>
          <a:xfrm>
            <a:off x="5302155" y="414769"/>
            <a:ext cx="1705970" cy="902240"/>
          </a:xfrm>
          <a:custGeom>
            <a:avLst/>
            <a:gdLst>
              <a:gd name="connsiteX0" fmla="*/ 1705970 w 1705970"/>
              <a:gd name="connsiteY0" fmla="*/ 103846 h 902240"/>
              <a:gd name="connsiteX1" fmla="*/ 784746 w 1705970"/>
              <a:gd name="connsiteY1" fmla="*/ 69727 h 902240"/>
              <a:gd name="connsiteX2" fmla="*/ 0 w 1705970"/>
              <a:gd name="connsiteY2" fmla="*/ 902240 h 90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5970" h="902240">
                <a:moveTo>
                  <a:pt x="1705970" y="103846"/>
                </a:moveTo>
                <a:cubicBezTo>
                  <a:pt x="1387522" y="20253"/>
                  <a:pt x="1069074" y="-63339"/>
                  <a:pt x="784746" y="69727"/>
                </a:cubicBezTo>
                <a:cubicBezTo>
                  <a:pt x="500418" y="202793"/>
                  <a:pt x="0" y="902240"/>
                  <a:pt x="0" y="90224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 rot="21217747">
            <a:off x="6378184" y="466159"/>
            <a:ext cx="1503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Ljus bakgrund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5253" y="5080993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 smtClean="0">
                <a:latin typeface="Minya Nouvelle" charset="0"/>
              </a:rPr>
              <a:t>Källa: </a:t>
            </a:r>
            <a:r>
              <a:rPr lang="sv-SE" sz="1200" dirty="0" err="1" smtClean="0">
                <a:latin typeface="Minya Nouvelle" charset="0"/>
              </a:rPr>
              <a:t>Smashing</a:t>
            </a:r>
            <a:r>
              <a:rPr lang="sv-SE" sz="1200" dirty="0" smtClean="0">
                <a:latin typeface="Minya Nouvelle" charset="0"/>
              </a:rPr>
              <a:t> Magazine </a:t>
            </a:r>
            <a:r>
              <a:rPr lang="sv-SE" sz="1200" dirty="0">
                <a:latin typeface="Minya Nouvelle" charset="0"/>
              </a:rPr>
              <a:t>(http://</a:t>
            </a:r>
            <a:r>
              <a:rPr lang="sv-SE" sz="1200" dirty="0" err="1">
                <a:latin typeface="Minya Nouvelle" charset="0"/>
              </a:rPr>
              <a:t>goo.gl</a:t>
            </a:r>
            <a:r>
              <a:rPr lang="sv-SE" sz="1200" dirty="0">
                <a:latin typeface="Minya Nouvelle" charset="0"/>
              </a:rPr>
              <a:t>/TkwPl1)</a:t>
            </a:r>
            <a:endParaRPr lang="sv-SE" sz="1200" dirty="0">
              <a:latin typeface="Minya Nouve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394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Fonter och text</a:t>
            </a:r>
            <a:endParaRPr lang="sv-SE" dirty="0"/>
          </a:p>
        </p:txBody>
      </p:sp>
      <p:pic>
        <p:nvPicPr>
          <p:cNvPr id="153606" name="Picture 6" descr="L:\WorkSpace\tstjo\Icons\v_collection_png\256x256\shadow\f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82252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kärmavbild 2013-09-23 kl. 13.57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483641" cy="22094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7544" y="1894753"/>
            <a:ext cx="4896544" cy="288032"/>
          </a:xfrm>
          <a:prstGeom prst="rect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7544" y="2317920"/>
            <a:ext cx="4896544" cy="288032"/>
          </a:xfrm>
          <a:prstGeom prst="rect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10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@font-face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201316"/>
            <a:ext cx="8064896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@font-face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font-family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Delicious;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('Delicious-Roman.otf');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font-family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Delicious, sans-serif}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5056" y="3217540"/>
            <a:ext cx="4150475" cy="1752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95059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Format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5696" y="1633364"/>
            <a:ext cx="7962108" cy="2771959"/>
          </a:xfrm>
        </p:spPr>
        <p:txBody>
          <a:bodyPr/>
          <a:lstStyle/>
          <a:p>
            <a:endParaRPr lang="sv-SE" dirty="0" smtClean="0"/>
          </a:p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EOT –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Embedded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endParaRPr lang="sv-S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TTF –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TrueType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Fonts</a:t>
            </a:r>
          </a:p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OTF –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OpenType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Fonts</a:t>
            </a:r>
          </a:p>
          <a:p>
            <a:r>
              <a:rPr lang="sv-SE" dirty="0" smtClean="0"/>
              <a:t>WOFF – Web </a:t>
            </a:r>
            <a:r>
              <a:rPr lang="sv-SE" dirty="0" err="1" smtClean="0"/>
              <a:t>Open</a:t>
            </a:r>
            <a:r>
              <a:rPr lang="sv-SE" dirty="0" smtClean="0"/>
              <a:t> Font </a:t>
            </a:r>
            <a:r>
              <a:rPr lang="sv-SE" dirty="0" err="1" smtClean="0"/>
              <a:t>Family</a:t>
            </a:r>
            <a:r>
              <a:rPr lang="sv-SE" dirty="0" smtClean="0"/>
              <a:t> (IE9+)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55507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Google web fonts </a:t>
            </a:r>
            <a:r>
              <a:rPr lang="sv-SE" dirty="0" err="1" smtClean="0"/>
              <a:t>api</a:t>
            </a:r>
            <a:endParaRPr lang="sv-SE" dirty="0"/>
          </a:p>
        </p:txBody>
      </p:sp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167" y="2209428"/>
            <a:ext cx="3050503" cy="3316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561356"/>
            <a:ext cx="5228435" cy="3528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43" y="1261317"/>
            <a:ext cx="2800350" cy="600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18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Länka</a:t>
            </a:r>
            <a:r>
              <a:rPr lang="en-US" dirty="0" smtClean="0"/>
              <a:t> in CSS-</a:t>
            </a:r>
            <a:r>
              <a:rPr lang="en-US" dirty="0" err="1" smtClean="0"/>
              <a:t>regler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71800" y="1273324"/>
            <a:ext cx="5047741" cy="10772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8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"color:#6C9; </a:t>
            </a:r>
            <a:r>
              <a:rPr lang="en-US" sz="14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text-align:center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Centrerad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blåaktig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text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71800" y="2497460"/>
            <a:ext cx="3911886" cy="16466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&lt;style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71800" y="4225652"/>
            <a:ext cx="611409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&lt;title&gt;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Sida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med 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stilmallar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i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i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i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1417340"/>
            <a:ext cx="246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Lokala</a:t>
            </a:r>
            <a:r>
              <a:rPr lang="en-US" sz="2400" b="1" dirty="0" smtClean="0">
                <a:latin typeface="Times New Roman"/>
                <a:cs typeface="Times New Roman"/>
              </a:rPr>
              <a:t> </a:t>
            </a:r>
            <a:r>
              <a:rPr lang="en-US" sz="2400" b="1" dirty="0" err="1" smtClean="0">
                <a:latin typeface="Times New Roman"/>
                <a:cs typeface="Times New Roman"/>
              </a:rPr>
              <a:t>stilmallar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smtClean="0">
                <a:latin typeface="Times New Roman"/>
                <a:cs typeface="Times New Roman"/>
              </a:rPr>
              <a:t>Inline styles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2713484"/>
            <a:ext cx="2504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Times New Roman"/>
                <a:cs typeface="Times New Roman"/>
              </a:rPr>
              <a:t>Inbäddade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stilmallar</a:t>
            </a:r>
            <a:endParaRPr lang="en-US" sz="2000" b="1" dirty="0" smtClean="0">
              <a:latin typeface="Times New Roman"/>
              <a:cs typeface="Times New Roman"/>
            </a:endParaRPr>
          </a:p>
          <a:p>
            <a:r>
              <a:rPr lang="en-US" sz="2400" i="1" dirty="0" smtClean="0">
                <a:latin typeface="Times New Roman"/>
                <a:cs typeface="Times New Roman"/>
              </a:rPr>
              <a:t>Embedded styles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4441676"/>
            <a:ext cx="2605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Externa</a:t>
            </a:r>
            <a:r>
              <a:rPr lang="en-US" sz="2400" b="1" dirty="0" smtClean="0">
                <a:latin typeface="Times New Roman"/>
                <a:cs typeface="Times New Roman"/>
              </a:rPr>
              <a:t> </a:t>
            </a:r>
            <a:r>
              <a:rPr lang="en-US" sz="2400" b="1" dirty="0" err="1" smtClean="0">
                <a:latin typeface="Times New Roman"/>
                <a:cs typeface="Times New Roman"/>
              </a:rPr>
              <a:t>stilmallar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smtClean="0">
                <a:latin typeface="Times New Roman"/>
                <a:cs typeface="Times New Roman"/>
              </a:rPr>
              <a:t>External styles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619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Text-effekter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273324"/>
            <a:ext cx="2042610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Text-</a:t>
            </a:r>
            <a:r>
              <a:rPr lang="sv-SE" sz="2400" b="1" dirty="0" err="1" smtClean="0">
                <a:latin typeface="Minya Nouvelle" pitchFamily="2" charset="0"/>
              </a:rPr>
              <a:t>shadow</a:t>
            </a:r>
            <a:endParaRPr lang="sv-SE" sz="2400" b="1" dirty="0" smtClean="0">
              <a:latin typeface="Minya Nouvelle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544" y="1734989"/>
            <a:ext cx="5256584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text-shadow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#6374AB 20px -12px 2px;}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88" y="3073524"/>
            <a:ext cx="2444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err="1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Minya Nouvelle" pitchFamily="2" charset="0"/>
              </a:rPr>
              <a:t>Glowing</a:t>
            </a:r>
            <a:endParaRPr lang="sv-SE" sz="4400" b="1" dirty="0" smtClean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Minya Nouvelle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2080" y="3793604"/>
            <a:ext cx="2840842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sv-SE" sz="4400" b="1" dirty="0" err="1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Minya Nouvelle" pitchFamily="2" charset="0"/>
              </a:rPr>
              <a:t>Embosing</a:t>
            </a:r>
            <a:endParaRPr lang="sv-SE" sz="4400" b="1" dirty="0" smtClean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8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64096" y="1849388"/>
            <a:ext cx="3528392" cy="2160240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Flerkolumnslayout</a:t>
            </a:r>
            <a:endParaRPr lang="sv-SE" dirty="0"/>
          </a:p>
        </p:txBody>
      </p:sp>
      <p:pic>
        <p:nvPicPr>
          <p:cNvPr id="149508" name="Picture 4" descr="L:\WorkSpace\tstjo\Icons\v_collection_png\256x256\shadow\text_align_justifi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96" y="1960148"/>
            <a:ext cx="1843080" cy="184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:\WorkSpace\tstjo\Icons\v_collection_png\256x256\shadow\text_align_justifi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963032"/>
            <a:ext cx="184308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17810"/>
            <a:ext cx="4752528" cy="933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9471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Multiple</a:t>
            </a:r>
            <a:r>
              <a:rPr lang="sv-SE" dirty="0" smtClean="0"/>
              <a:t> </a:t>
            </a:r>
            <a:r>
              <a:rPr lang="sv-SE" dirty="0" err="1" smtClean="0"/>
              <a:t>Columns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1920" y="1273324"/>
            <a:ext cx="5081788" cy="4176464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numCol="3" spcCol="180000"/>
          <a:lstStyle/>
          <a:p>
            <a:pPr algn="just"/>
            <a:r>
              <a:rPr lang="sv-SE" sz="1050" dirty="0" err="1">
                <a:latin typeface="Garamond" pitchFamily="18" charset="0"/>
              </a:rPr>
              <a:t>Lorem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ipsum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consectetur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adipiscing</a:t>
            </a:r>
            <a:r>
              <a:rPr lang="sv-SE" sz="1050" dirty="0">
                <a:latin typeface="Garamond" pitchFamily="18" charset="0"/>
              </a:rPr>
              <a:t> elit. Sed </a:t>
            </a:r>
            <a:r>
              <a:rPr lang="sv-SE" sz="1050" dirty="0" err="1">
                <a:latin typeface="Garamond" pitchFamily="18" charset="0"/>
              </a:rPr>
              <a:t>faucibus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diam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venenatis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egestas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lacus</a:t>
            </a:r>
            <a:r>
              <a:rPr lang="sv-SE" sz="1050" dirty="0">
                <a:latin typeface="Garamond" pitchFamily="18" charset="0"/>
              </a:rPr>
              <a:t> tortor </a:t>
            </a:r>
            <a:r>
              <a:rPr lang="sv-SE" sz="1050" dirty="0" err="1">
                <a:latin typeface="Garamond" pitchFamily="18" charset="0"/>
              </a:rPr>
              <a:t>posuere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, placerat </a:t>
            </a:r>
            <a:r>
              <a:rPr lang="sv-SE" sz="1050" dirty="0" err="1">
                <a:latin typeface="Garamond" pitchFamily="18" charset="0"/>
              </a:rPr>
              <a:t>interdum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quam</a:t>
            </a:r>
            <a:r>
              <a:rPr lang="sv-SE" sz="1050" dirty="0">
                <a:latin typeface="Garamond" pitchFamily="18" charset="0"/>
              </a:rPr>
              <a:t> ante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neque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Donec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faucibus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ligula</a:t>
            </a:r>
            <a:r>
              <a:rPr lang="sv-SE" sz="1050" dirty="0">
                <a:latin typeface="Garamond" pitchFamily="18" charset="0"/>
              </a:rPr>
              <a:t> in erat </a:t>
            </a:r>
            <a:r>
              <a:rPr lang="sv-SE" sz="1050" dirty="0" err="1">
                <a:latin typeface="Garamond" pitchFamily="18" charset="0"/>
              </a:rPr>
              <a:t>laoreet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tristique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blandit</a:t>
            </a:r>
            <a:r>
              <a:rPr lang="sv-SE" sz="1050" dirty="0">
                <a:latin typeface="Garamond" pitchFamily="18" charset="0"/>
              </a:rPr>
              <a:t> est </a:t>
            </a:r>
            <a:r>
              <a:rPr lang="sv-SE" sz="1050" dirty="0" err="1">
                <a:latin typeface="Garamond" pitchFamily="18" charset="0"/>
              </a:rPr>
              <a:t>dictum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Nulla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rhoncus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fringilla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arcu</a:t>
            </a:r>
            <a:r>
              <a:rPr lang="sv-SE" sz="1050" dirty="0">
                <a:latin typeface="Garamond" pitchFamily="18" charset="0"/>
              </a:rPr>
              <a:t>, in </a:t>
            </a:r>
            <a:r>
              <a:rPr lang="sv-SE" sz="1050" dirty="0" err="1">
                <a:latin typeface="Garamond" pitchFamily="18" charset="0"/>
              </a:rPr>
              <a:t>sollicitudin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congue</a:t>
            </a:r>
            <a:r>
              <a:rPr lang="sv-SE" sz="1050" dirty="0">
                <a:latin typeface="Garamond" pitchFamily="18" charset="0"/>
              </a:rPr>
              <a:t> non. </a:t>
            </a:r>
            <a:r>
              <a:rPr lang="sv-SE" sz="1050" dirty="0" err="1">
                <a:latin typeface="Garamond" pitchFamily="18" charset="0"/>
              </a:rPr>
              <a:t>Maecenas</a:t>
            </a:r>
            <a:r>
              <a:rPr lang="sv-SE" sz="1050" dirty="0">
                <a:latin typeface="Garamond" pitchFamily="18" charset="0"/>
              </a:rPr>
              <a:t> sed erat eget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pellentesque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fermentum</a:t>
            </a:r>
            <a:r>
              <a:rPr lang="sv-SE" sz="1050" dirty="0">
                <a:latin typeface="Garamond" pitchFamily="18" charset="0"/>
              </a:rPr>
              <a:t>. In porta, </a:t>
            </a:r>
            <a:r>
              <a:rPr lang="sv-SE" sz="1050" dirty="0" err="1">
                <a:latin typeface="Garamond" pitchFamily="18" charset="0"/>
              </a:rPr>
              <a:t>neque</a:t>
            </a:r>
            <a:r>
              <a:rPr lang="sv-SE" sz="1050" dirty="0">
                <a:latin typeface="Garamond" pitchFamily="18" charset="0"/>
              </a:rPr>
              <a:t> sed </a:t>
            </a:r>
            <a:r>
              <a:rPr lang="sv-SE" sz="1050" dirty="0" err="1">
                <a:latin typeface="Garamond" pitchFamily="18" charset="0"/>
              </a:rPr>
              <a:t>feugiat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pharetra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faucibus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neque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porttitor </a:t>
            </a:r>
            <a:r>
              <a:rPr lang="sv-SE" sz="1050" dirty="0" err="1">
                <a:latin typeface="Garamond" pitchFamily="18" charset="0"/>
              </a:rPr>
              <a:t>nibh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velit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Pellentesque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fermentum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sagittis</a:t>
            </a:r>
            <a:r>
              <a:rPr lang="sv-SE" sz="1050" dirty="0">
                <a:latin typeface="Garamond" pitchFamily="18" charset="0"/>
              </a:rPr>
              <a:t> libero, </a:t>
            </a:r>
            <a:r>
              <a:rPr lang="sv-SE" sz="1050" dirty="0" err="1">
                <a:latin typeface="Garamond" pitchFamily="18" charset="0"/>
              </a:rPr>
              <a:t>quis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sodales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lacus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convallis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Duis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ultrices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leo</a:t>
            </a:r>
            <a:r>
              <a:rPr lang="sv-SE" sz="1050" dirty="0">
                <a:latin typeface="Garamond" pitchFamily="18" charset="0"/>
              </a:rPr>
              <a:t> ut mi </a:t>
            </a:r>
            <a:r>
              <a:rPr lang="sv-SE" sz="1050" dirty="0" err="1">
                <a:latin typeface="Garamond" pitchFamily="18" charset="0"/>
              </a:rPr>
              <a:t>ullamcorper</a:t>
            </a:r>
            <a:r>
              <a:rPr lang="sv-SE" sz="1050" dirty="0">
                <a:latin typeface="Garamond" pitchFamily="18" charset="0"/>
              </a:rPr>
              <a:t> id </a:t>
            </a:r>
            <a:r>
              <a:rPr lang="sv-SE" sz="1050" dirty="0" err="1">
                <a:latin typeface="Garamond" pitchFamily="18" charset="0"/>
              </a:rPr>
              <a:t>scelerisque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purus</a:t>
            </a:r>
            <a:r>
              <a:rPr lang="sv-SE" sz="1050" dirty="0">
                <a:latin typeface="Garamond" pitchFamily="18" charset="0"/>
              </a:rPr>
              <a:t> gravida. Cras </a:t>
            </a:r>
            <a:r>
              <a:rPr lang="sv-SE" sz="1050" dirty="0" err="1">
                <a:latin typeface="Garamond" pitchFamily="18" charset="0"/>
              </a:rPr>
              <a:t>arcu</a:t>
            </a:r>
            <a:r>
              <a:rPr lang="sv-SE" sz="1050" dirty="0">
                <a:latin typeface="Garamond" pitchFamily="18" charset="0"/>
              </a:rPr>
              <a:t> urna, </a:t>
            </a:r>
            <a:r>
              <a:rPr lang="sv-SE" sz="1050" dirty="0" err="1">
                <a:latin typeface="Garamond" pitchFamily="18" charset="0"/>
              </a:rPr>
              <a:t>bibendum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rhoncus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nec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accumsan</a:t>
            </a:r>
            <a:r>
              <a:rPr lang="sv-SE" sz="1050" dirty="0">
                <a:latin typeface="Garamond" pitchFamily="18" charset="0"/>
              </a:rPr>
              <a:t> eget </a:t>
            </a:r>
            <a:r>
              <a:rPr lang="sv-SE" sz="1050" dirty="0" err="1">
                <a:latin typeface="Garamond" pitchFamily="18" charset="0"/>
              </a:rPr>
              <a:t>leo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Vivamus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interdum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lectus</a:t>
            </a:r>
            <a:r>
              <a:rPr lang="sv-SE" sz="1050" dirty="0">
                <a:latin typeface="Garamond" pitchFamily="18" charset="0"/>
              </a:rPr>
              <a:t> vitae </a:t>
            </a:r>
            <a:r>
              <a:rPr lang="sv-SE" sz="1050" dirty="0" err="1">
                <a:latin typeface="Garamond" pitchFamily="18" charset="0"/>
              </a:rPr>
              <a:t>imperdiet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aliquet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elementum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eleifend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augue</a:t>
            </a:r>
            <a:r>
              <a:rPr lang="sv-SE" sz="1050" dirty="0">
                <a:latin typeface="Garamond" pitchFamily="18" charset="0"/>
              </a:rPr>
              <a:t> urna </a:t>
            </a:r>
            <a:r>
              <a:rPr lang="sv-SE" sz="1050" dirty="0" err="1">
                <a:latin typeface="Garamond" pitchFamily="18" charset="0"/>
              </a:rPr>
              <a:t>quis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nisl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Fusce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ornare</a:t>
            </a:r>
            <a:r>
              <a:rPr lang="sv-SE" sz="1050" dirty="0">
                <a:latin typeface="Garamond" pitchFamily="18" charset="0"/>
              </a:rPr>
              <a:t> non </a:t>
            </a:r>
            <a:r>
              <a:rPr lang="sv-SE" sz="1050" dirty="0" err="1">
                <a:latin typeface="Garamond" pitchFamily="18" charset="0"/>
              </a:rPr>
              <a:t>vehicula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vehicula</a:t>
            </a:r>
            <a:r>
              <a:rPr lang="sv-SE" sz="1050" dirty="0">
                <a:latin typeface="Garamond" pitchFamily="18" charset="0"/>
              </a:rPr>
              <a:t> in </a:t>
            </a:r>
            <a:r>
              <a:rPr lang="sv-SE" sz="1050" dirty="0" err="1">
                <a:latin typeface="Garamond" pitchFamily="18" charset="0"/>
              </a:rPr>
              <a:t>turpis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non porttitor eros. </a:t>
            </a:r>
            <a:r>
              <a:rPr lang="sv-SE" sz="1050" dirty="0" err="1">
                <a:latin typeface="Garamond" pitchFamily="18" charset="0"/>
              </a:rPr>
              <a:t>Donec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consectetur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enim</a:t>
            </a:r>
            <a:r>
              <a:rPr lang="sv-SE" sz="1050" dirty="0">
                <a:latin typeface="Garamond" pitchFamily="18" charset="0"/>
              </a:rPr>
              <a:t> id </a:t>
            </a:r>
            <a:r>
              <a:rPr lang="sv-SE" sz="1050" dirty="0" err="1">
                <a:latin typeface="Garamond" pitchFamily="18" charset="0"/>
              </a:rPr>
              <a:t>lectus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fermentum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iaculis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Vivamus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pulvinar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malesuada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turpis</a:t>
            </a:r>
            <a:r>
              <a:rPr lang="sv-SE" sz="1050" dirty="0">
                <a:latin typeface="Garamond" pitchFamily="18" charset="0"/>
              </a:rPr>
              <a:t>, sed </a:t>
            </a:r>
            <a:r>
              <a:rPr lang="sv-SE" sz="1050" dirty="0" err="1">
                <a:latin typeface="Garamond" pitchFamily="18" charset="0"/>
              </a:rPr>
              <a:t>cursus</a:t>
            </a:r>
            <a:r>
              <a:rPr lang="sv-SE" sz="1050" dirty="0">
                <a:latin typeface="Garamond" pitchFamily="18" charset="0"/>
              </a:rPr>
              <a:t> ante </a:t>
            </a:r>
            <a:r>
              <a:rPr lang="sv-SE" sz="1050" dirty="0" err="1">
                <a:latin typeface="Garamond" pitchFamily="18" charset="0"/>
              </a:rPr>
              <a:t>convallis</a:t>
            </a:r>
            <a:r>
              <a:rPr lang="sv-SE" sz="1050" dirty="0">
                <a:latin typeface="Garamond" pitchFamily="18" charset="0"/>
              </a:rPr>
              <a:t> eget. </a:t>
            </a:r>
            <a:r>
              <a:rPr lang="sv-SE" sz="1050" dirty="0" err="1">
                <a:latin typeface="Garamond" pitchFamily="18" charset="0"/>
              </a:rPr>
              <a:t>Aenean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pretium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 sed ante </a:t>
            </a:r>
            <a:r>
              <a:rPr lang="sv-SE" sz="1050" dirty="0" err="1">
                <a:latin typeface="Garamond" pitchFamily="18" charset="0"/>
              </a:rPr>
              <a:t>congue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lobortis</a:t>
            </a:r>
            <a:r>
              <a:rPr lang="sv-SE" sz="1050" dirty="0">
                <a:latin typeface="Garamond" pitchFamily="18" charset="0"/>
              </a:rPr>
              <a:t>.</a:t>
            </a:r>
          </a:p>
          <a:p>
            <a:pPr algn="just"/>
            <a:r>
              <a:rPr lang="sv-SE" sz="1050" dirty="0" err="1">
                <a:latin typeface="Garamond" pitchFamily="18" charset="0"/>
              </a:rPr>
              <a:t>Duis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sagittis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tellus</a:t>
            </a:r>
            <a:r>
              <a:rPr lang="sv-SE" sz="1050" dirty="0">
                <a:latin typeface="Garamond" pitchFamily="18" charset="0"/>
              </a:rPr>
              <a:t> at </a:t>
            </a:r>
            <a:r>
              <a:rPr lang="sv-SE" sz="1050" dirty="0" err="1">
                <a:latin typeface="Garamond" pitchFamily="18" charset="0"/>
              </a:rPr>
              <a:t>euismod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molestie</a:t>
            </a:r>
            <a:r>
              <a:rPr lang="sv-SE" sz="1050" dirty="0">
                <a:latin typeface="Garamond" pitchFamily="18" charset="0"/>
              </a:rPr>
              <a:t>, elit </a:t>
            </a:r>
            <a:r>
              <a:rPr lang="sv-SE" sz="1050" dirty="0" err="1">
                <a:latin typeface="Garamond" pitchFamily="18" charset="0"/>
              </a:rPr>
              <a:t>purus</a:t>
            </a:r>
            <a:r>
              <a:rPr lang="sv-SE" sz="1050" dirty="0">
                <a:latin typeface="Garamond" pitchFamily="18" charset="0"/>
              </a:rPr>
              <a:t> placerat urna,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mattis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tellus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arcu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Quisque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magna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aliquam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gravida </a:t>
            </a:r>
            <a:r>
              <a:rPr lang="sv-SE" sz="1050" dirty="0" err="1">
                <a:latin typeface="Garamond" pitchFamily="18" charset="0"/>
              </a:rPr>
              <a:t>quis</a:t>
            </a:r>
            <a:r>
              <a:rPr lang="sv-SE" sz="1050" dirty="0">
                <a:latin typeface="Garamond" pitchFamily="18" charset="0"/>
              </a:rPr>
              <a:t>, placerat et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Maecenas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mollis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pulvinar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ipsum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egestas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pellentesque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blandit</a:t>
            </a:r>
            <a:r>
              <a:rPr lang="sv-SE" sz="1050" dirty="0">
                <a:latin typeface="Garamond" pitchFamily="18" charset="0"/>
              </a:rPr>
              <a:t> a. </a:t>
            </a:r>
            <a:r>
              <a:rPr lang="sv-SE" sz="1050" dirty="0" err="1">
                <a:latin typeface="Garamond" pitchFamily="18" charset="0"/>
              </a:rPr>
              <a:t>Praesent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elementum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semper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Aliquam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rhoncus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viverra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facilisis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Integer</a:t>
            </a:r>
            <a:r>
              <a:rPr lang="sv-SE" sz="1050" dirty="0">
                <a:latin typeface="Garamond" pitchFamily="18" charset="0"/>
              </a:rPr>
              <a:t> at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 sed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aliquet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molestie</a:t>
            </a:r>
            <a:r>
              <a:rPr lang="sv-SE" sz="1050" dirty="0">
                <a:latin typeface="Garamond" pitchFamily="18" charset="0"/>
              </a:rPr>
              <a:t> a non </a:t>
            </a:r>
            <a:r>
              <a:rPr lang="sv-SE" sz="1050" dirty="0" err="1">
                <a:latin typeface="Garamond" pitchFamily="18" charset="0"/>
              </a:rPr>
              <a:t>nulla</a:t>
            </a:r>
            <a:r>
              <a:rPr lang="sv-SE" sz="1050" dirty="0">
                <a:latin typeface="Garamond" pitchFamily="18" charset="0"/>
              </a:rPr>
              <a:t>. Cras </a:t>
            </a:r>
            <a:r>
              <a:rPr lang="sv-SE" sz="1050" dirty="0" err="1">
                <a:latin typeface="Garamond" pitchFamily="18" charset="0"/>
              </a:rPr>
              <a:t>ultricies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magna</a:t>
            </a:r>
            <a:r>
              <a:rPr lang="sv-SE" sz="1050" dirty="0">
                <a:latin typeface="Garamond" pitchFamily="18" charset="0"/>
              </a:rPr>
              <a:t> at </a:t>
            </a:r>
            <a:r>
              <a:rPr lang="sv-SE" sz="1050" dirty="0" err="1">
                <a:latin typeface="Garamond" pitchFamily="18" charset="0"/>
              </a:rPr>
              <a:t>nisl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tristique</a:t>
            </a:r>
            <a:r>
              <a:rPr lang="sv-SE" sz="1050" dirty="0">
                <a:latin typeface="Garamond" pitchFamily="18" charset="0"/>
              </a:rPr>
              <a:t> eget </a:t>
            </a:r>
            <a:r>
              <a:rPr lang="sv-SE" sz="1050" dirty="0" err="1">
                <a:latin typeface="Garamond" pitchFamily="18" charset="0"/>
              </a:rPr>
              <a:t>lobortis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fringilla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nisl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felis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interdum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volutpat</a:t>
            </a:r>
            <a:r>
              <a:rPr lang="sv-SE" sz="1050" dirty="0">
                <a:latin typeface="Garamond" pitchFamily="18" charset="0"/>
              </a:rPr>
              <a:t> vitae, </a:t>
            </a:r>
            <a:r>
              <a:rPr lang="sv-SE" sz="1050" dirty="0" err="1">
                <a:latin typeface="Garamond" pitchFamily="18" charset="0"/>
              </a:rPr>
              <a:t>semper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enim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Donec</a:t>
            </a:r>
            <a:r>
              <a:rPr lang="sv-SE" sz="1050" dirty="0">
                <a:latin typeface="Garamond" pitchFamily="18" charset="0"/>
              </a:rPr>
              <a:t> ante massa, </a:t>
            </a:r>
            <a:r>
              <a:rPr lang="sv-SE" sz="1050" dirty="0" err="1">
                <a:latin typeface="Garamond" pitchFamily="18" charset="0"/>
              </a:rPr>
              <a:t>fringilla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 smtClean="0">
                <a:latin typeface="Garamond" pitchFamily="18" charset="0"/>
              </a:rPr>
              <a:t>amet</a:t>
            </a:r>
            <a:endParaRPr lang="sv-SE" sz="1050" dirty="0">
              <a:latin typeface="Garamond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544" y="1201316"/>
            <a:ext cx="3888432" cy="24622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-column-count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-column-count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column-count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-column-gap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20px; 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-column-gap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20px; 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column-gap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20px; 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text-align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justify;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3373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Färger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925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Färg</a:t>
            </a:r>
            <a:endParaRPr lang="sv-SE" dirty="0"/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162096" y="1993404"/>
            <a:ext cx="8965916" cy="36471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latin typeface="Minya Nouvelle" charset="0"/>
              </a:rPr>
              <a:t>Det finns </a:t>
            </a:r>
            <a:r>
              <a:rPr lang="sv-SE" sz="1400" b="1" dirty="0" smtClean="0">
                <a:latin typeface="Minya Nouvelle" charset="0"/>
              </a:rPr>
              <a:t>17 </a:t>
            </a:r>
            <a:r>
              <a:rPr lang="sv-SE" sz="1400" b="1" dirty="0">
                <a:latin typeface="Minya Nouvelle" charset="0"/>
              </a:rPr>
              <a:t>fördefinierade färger (enligt standarden):</a:t>
            </a:r>
          </a:p>
          <a:p>
            <a:endParaRPr lang="sv-SE" sz="1400" b="1" dirty="0">
              <a:latin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Black		#000000 (0,0,0)		Green		#008000 (0,128,0)</a:t>
            </a: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Silver		#C0C0C0 (192,192,192)	Lime		#00FF00 (0,255,0)</a:t>
            </a: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Gray		#808080 (128,128,128)	Olive		#808000 (128,128,0)</a:t>
            </a:r>
            <a:br>
              <a:rPr lang="sv-SE" sz="1400" b="1" dirty="0">
                <a:latin typeface="Verdana" pitchFamily="34" charset="0"/>
              </a:rPr>
            </a:br>
            <a:r>
              <a:rPr lang="sv-SE" sz="1400" b="1" dirty="0">
                <a:latin typeface="Verdana" pitchFamily="34" charset="0"/>
              </a:rPr>
              <a:t>White		#FFFFFF (255,255,255)	</a:t>
            </a:r>
            <a:r>
              <a:rPr lang="sv-SE" sz="1400" b="1" dirty="0" smtClean="0">
                <a:latin typeface="Verdana" pitchFamily="34" charset="0"/>
              </a:rPr>
              <a:t>Orange		#FFA500 (255,165,0)</a:t>
            </a:r>
            <a:endParaRPr lang="sv-SE" sz="1400" b="1" dirty="0">
              <a:latin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sv-SE" sz="1400" b="1" dirty="0" err="1">
                <a:latin typeface="Verdana" pitchFamily="34" charset="0"/>
              </a:rPr>
              <a:t>Maroon</a:t>
            </a:r>
            <a:r>
              <a:rPr lang="sv-SE" sz="1400" b="1" dirty="0">
                <a:latin typeface="Verdana" pitchFamily="34" charset="0"/>
              </a:rPr>
              <a:t>		#80000 (128,0,0)		</a:t>
            </a:r>
            <a:r>
              <a:rPr lang="sv-SE" sz="1400" b="1" dirty="0" err="1" smtClean="0">
                <a:latin typeface="Verdana" pitchFamily="34" charset="0"/>
              </a:rPr>
              <a:t>Yellow</a:t>
            </a:r>
            <a:r>
              <a:rPr lang="sv-SE" sz="1400" b="1" dirty="0">
                <a:latin typeface="Verdana" pitchFamily="34" charset="0"/>
              </a:rPr>
              <a:t>		#FFFF00 (255,255,0)</a:t>
            </a: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Red		#FF0000 (255,0,0)	</a:t>
            </a:r>
            <a:r>
              <a:rPr lang="sv-SE" sz="1400" b="1" dirty="0" err="1" smtClean="0">
                <a:latin typeface="Verdana" pitchFamily="34" charset="0"/>
              </a:rPr>
              <a:t>Navy</a:t>
            </a:r>
            <a:r>
              <a:rPr lang="sv-SE" sz="1400" b="1" dirty="0">
                <a:latin typeface="Verdana" pitchFamily="34" charset="0"/>
              </a:rPr>
              <a:t>		#000080 (0,0,128)</a:t>
            </a:r>
            <a:r>
              <a:rPr lang="sv-SE" sz="1400" b="1" dirty="0" smtClean="0">
                <a:latin typeface="Verdana" pitchFamily="34" charset="0"/>
              </a:rPr>
              <a:t/>
            </a:r>
            <a:br>
              <a:rPr lang="sv-SE" sz="1400" b="1" dirty="0" smtClean="0">
                <a:latin typeface="Verdana" pitchFamily="34" charset="0"/>
              </a:rPr>
            </a:br>
            <a:r>
              <a:rPr lang="sv-SE" sz="1400" b="1" dirty="0" smtClean="0">
                <a:latin typeface="Verdana" pitchFamily="34" charset="0"/>
              </a:rPr>
              <a:t>Purple</a:t>
            </a:r>
            <a:r>
              <a:rPr lang="sv-SE" sz="1400" b="1" dirty="0">
                <a:latin typeface="Verdana" pitchFamily="34" charset="0"/>
              </a:rPr>
              <a:t>		#800080 (128,0,128)	</a:t>
            </a:r>
            <a:r>
              <a:rPr lang="sv-SE" sz="1400" b="1" dirty="0" err="1">
                <a:latin typeface="Verdana" pitchFamily="34" charset="0"/>
              </a:rPr>
              <a:t>Blue</a:t>
            </a:r>
            <a:r>
              <a:rPr lang="sv-SE" sz="1400" b="1" dirty="0">
                <a:latin typeface="Verdana" pitchFamily="34" charset="0"/>
              </a:rPr>
              <a:t>		#0000FF (0,0,255)</a:t>
            </a:r>
          </a:p>
          <a:p>
            <a:pPr>
              <a:lnSpc>
                <a:spcPct val="150000"/>
              </a:lnSpc>
            </a:pPr>
            <a:r>
              <a:rPr lang="sv-SE" sz="1400" b="1" dirty="0" smtClean="0">
                <a:latin typeface="Verdana" pitchFamily="34" charset="0"/>
              </a:rPr>
              <a:t>Fuchsia</a:t>
            </a:r>
            <a:r>
              <a:rPr lang="sv-SE" sz="1400" b="1" dirty="0">
                <a:latin typeface="Verdana" pitchFamily="34" charset="0"/>
              </a:rPr>
              <a:t>		#FF00FF	(255,0,255)	</a:t>
            </a:r>
            <a:r>
              <a:rPr lang="sv-SE" sz="1400" b="1" dirty="0" err="1">
                <a:latin typeface="Verdana" pitchFamily="34" charset="0"/>
              </a:rPr>
              <a:t>Teal</a:t>
            </a:r>
            <a:r>
              <a:rPr lang="sv-SE" sz="1400" b="1" dirty="0">
                <a:latin typeface="Verdana" pitchFamily="34" charset="0"/>
              </a:rPr>
              <a:t>		#008080 (0,128,128)</a:t>
            </a:r>
            <a:br>
              <a:rPr lang="sv-SE" sz="1400" b="1" dirty="0">
                <a:latin typeface="Verdana" pitchFamily="34" charset="0"/>
              </a:rPr>
            </a:br>
            <a:r>
              <a:rPr lang="sv-SE" sz="1400" b="1" dirty="0" smtClean="0">
                <a:latin typeface="Verdana" pitchFamily="34" charset="0"/>
              </a:rPr>
              <a:t>					Aqua</a:t>
            </a:r>
            <a:r>
              <a:rPr lang="sv-SE" sz="1400" b="1" dirty="0">
                <a:latin typeface="Verdana" pitchFamily="34" charset="0"/>
              </a:rPr>
              <a:t>		#00FFFF (0,255,255)</a:t>
            </a:r>
          </a:p>
          <a:p>
            <a:endParaRPr lang="sv-SE" sz="1400" b="1" dirty="0">
              <a:latin typeface="Verdana" pitchFamily="34" charset="0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1140036" y="2426272"/>
            <a:ext cx="914400" cy="369332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140036" y="2786635"/>
            <a:ext cx="914400" cy="369332"/>
          </a:xfrm>
          <a:prstGeom prst="rect">
            <a:avLst/>
          </a:prstGeom>
          <a:solidFill>
            <a:srgbClr val="C0C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140036" y="3108897"/>
            <a:ext cx="914400" cy="369332"/>
          </a:xfrm>
          <a:prstGeom prst="rect">
            <a:avLst/>
          </a:prstGeom>
          <a:solidFill>
            <a:srgbClr val="50505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1140036" y="3434335"/>
            <a:ext cx="914400" cy="36933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1140036" y="3774060"/>
            <a:ext cx="914400" cy="369332"/>
          </a:xfrm>
          <a:prstGeom prst="rect">
            <a:avLst/>
          </a:prstGeom>
          <a:solidFill>
            <a:srgbClr val="80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140036" y="4083622"/>
            <a:ext cx="914400" cy="369332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1140037" y="4416997"/>
            <a:ext cx="914400" cy="369332"/>
          </a:xfrm>
          <a:prstGeom prst="rect">
            <a:avLst/>
          </a:prstGeom>
          <a:solidFill>
            <a:srgbClr val="8000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1140036" y="4731322"/>
            <a:ext cx="914400" cy="369332"/>
          </a:xfrm>
          <a:prstGeom prst="rect">
            <a:avLst/>
          </a:prstGeom>
          <a:solidFill>
            <a:srgbClr val="FF00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5652121" y="2435797"/>
            <a:ext cx="914400" cy="369332"/>
          </a:xfrm>
          <a:prstGeom prst="rect">
            <a:avLst/>
          </a:prstGeom>
          <a:solidFill>
            <a:srgbClr val="008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4" name="Rectangle 23"/>
          <p:cNvSpPr>
            <a:spLocks noChangeArrowheads="1"/>
          </p:cNvSpPr>
          <p:nvPr/>
        </p:nvSpPr>
        <p:spPr bwMode="auto">
          <a:xfrm>
            <a:off x="5652121" y="2796160"/>
            <a:ext cx="914400" cy="369332"/>
          </a:xfrm>
          <a:prstGeom prst="rect">
            <a:avLst/>
          </a:prstGeom>
          <a:solidFill>
            <a:srgbClr val="00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5652121" y="3118422"/>
            <a:ext cx="914400" cy="369332"/>
          </a:xfrm>
          <a:prstGeom prst="rect">
            <a:avLst/>
          </a:prstGeom>
          <a:solidFill>
            <a:srgbClr val="808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6" name="Rectangle 25"/>
          <p:cNvSpPr>
            <a:spLocks noChangeArrowheads="1"/>
          </p:cNvSpPr>
          <p:nvPr/>
        </p:nvSpPr>
        <p:spPr bwMode="auto">
          <a:xfrm>
            <a:off x="5652121" y="3793604"/>
            <a:ext cx="914400" cy="369332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7" name="Rectangle 26"/>
          <p:cNvSpPr>
            <a:spLocks noChangeArrowheads="1"/>
          </p:cNvSpPr>
          <p:nvPr/>
        </p:nvSpPr>
        <p:spPr bwMode="auto">
          <a:xfrm>
            <a:off x="5652121" y="4133329"/>
            <a:ext cx="914400" cy="369332"/>
          </a:xfrm>
          <a:prstGeom prst="rect">
            <a:avLst/>
          </a:prstGeom>
          <a:solidFill>
            <a:srgbClr val="0000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8" name="Rectangle 27"/>
          <p:cNvSpPr>
            <a:spLocks noChangeArrowheads="1"/>
          </p:cNvSpPr>
          <p:nvPr/>
        </p:nvSpPr>
        <p:spPr bwMode="auto">
          <a:xfrm>
            <a:off x="5652121" y="4442891"/>
            <a:ext cx="914400" cy="369332"/>
          </a:xfrm>
          <a:prstGeom prst="rect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5652120" y="4783132"/>
            <a:ext cx="914400" cy="369332"/>
          </a:xfrm>
          <a:prstGeom prst="rect">
            <a:avLst/>
          </a:prstGeom>
          <a:solidFill>
            <a:srgbClr val="0080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20" name="Rectangle 29"/>
          <p:cNvSpPr>
            <a:spLocks noChangeArrowheads="1"/>
          </p:cNvSpPr>
          <p:nvPr/>
        </p:nvSpPr>
        <p:spPr bwMode="auto">
          <a:xfrm>
            <a:off x="5652121" y="5090591"/>
            <a:ext cx="914400" cy="369332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2754946" y="1205007"/>
            <a:ext cx="484139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b="1" dirty="0">
                <a:latin typeface="Verdana" pitchFamily="34" charset="0"/>
              </a:rPr>
              <a:t>= </a:t>
            </a:r>
            <a:r>
              <a:rPr lang="sv-SE" b="1" dirty="0" err="1">
                <a:latin typeface="Verdana" pitchFamily="34" charset="0"/>
              </a:rPr>
              <a:t>Navy</a:t>
            </a:r>
            <a:r>
              <a:rPr lang="sv-SE" b="1" dirty="0">
                <a:latin typeface="Verdana" pitchFamily="34" charset="0"/>
              </a:rPr>
              <a:t> = #000080 = </a:t>
            </a:r>
            <a:r>
              <a:rPr lang="sv-SE" b="1" dirty="0" err="1">
                <a:latin typeface="Verdana" pitchFamily="34" charset="0"/>
              </a:rPr>
              <a:t>rgb</a:t>
            </a:r>
            <a:r>
              <a:rPr lang="sv-SE" b="1" dirty="0">
                <a:latin typeface="Verdana" pitchFamily="34" charset="0"/>
              </a:rPr>
              <a:t>(0, 0, 128)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1673862" y="1201316"/>
            <a:ext cx="1052510" cy="369332"/>
          </a:xfrm>
          <a:prstGeom prst="rect">
            <a:avLst/>
          </a:prstGeom>
          <a:solidFill>
            <a:srgbClr val="000080"/>
          </a:solidFill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4371374" y="1574339"/>
            <a:ext cx="31290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solidFill>
                  <a:schemeClr val="tx2"/>
                </a:solidFill>
                <a:latin typeface="Verdana" pitchFamily="34" charset="0"/>
              </a:rPr>
              <a:t>0</a:t>
            </a: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4652486" y="1578695"/>
            <a:ext cx="31290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solidFill>
                  <a:schemeClr val="tx2"/>
                </a:solidFill>
                <a:latin typeface="Verdana" pitchFamily="34" charset="0"/>
              </a:rPr>
              <a:t>0</a:t>
            </a:r>
          </a:p>
        </p:txBody>
      </p:sp>
      <p:sp>
        <p:nvSpPr>
          <p:cNvPr id="25" name="Text Box 12"/>
          <p:cNvSpPr txBox="1">
            <a:spLocks noChangeArrowheads="1"/>
          </p:cNvSpPr>
          <p:nvPr/>
        </p:nvSpPr>
        <p:spPr bwMode="auto">
          <a:xfrm>
            <a:off x="4886179" y="1576319"/>
            <a:ext cx="56938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solidFill>
                  <a:schemeClr val="tx2"/>
                </a:solidFill>
                <a:latin typeface="Verdana" pitchFamily="34" charset="0"/>
              </a:rPr>
              <a:t>128</a:t>
            </a:r>
          </a:p>
        </p:txBody>
      </p:sp>
      <p:sp>
        <p:nvSpPr>
          <p:cNvPr id="26" name="Left Brace 25"/>
          <p:cNvSpPr/>
          <p:nvPr/>
        </p:nvSpPr>
        <p:spPr>
          <a:xfrm rot="16200000">
            <a:off x="4721857" y="1451064"/>
            <a:ext cx="152400" cy="228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Left Brace 26"/>
          <p:cNvSpPr/>
          <p:nvPr/>
        </p:nvSpPr>
        <p:spPr>
          <a:xfrm rot="16200000">
            <a:off x="5040946" y="1451073"/>
            <a:ext cx="152400" cy="228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Left Brace 27"/>
          <p:cNvSpPr/>
          <p:nvPr/>
        </p:nvSpPr>
        <p:spPr>
          <a:xfrm rot="16200000">
            <a:off x="4440872" y="1451064"/>
            <a:ext cx="152400" cy="228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5652124" y="3491924"/>
            <a:ext cx="914400" cy="324000"/>
          </a:xfrm>
          <a:prstGeom prst="rect">
            <a:avLst/>
          </a:prstGeom>
          <a:solidFill>
            <a:srgbClr val="FF99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pic>
        <p:nvPicPr>
          <p:cNvPr id="121858" name="Picture 2" descr="S:\dfm\info\icons\v-collections\v_collections_png\software_graphics_media\128x128\shadow\colors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349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27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Förgrund/bakgrund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444630"/>
            <a:ext cx="5472608" cy="21236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navy; 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#000080;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rgb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(241, 23, 87);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#top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#6C3; }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Samma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som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#66CC33 */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.aside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#FFF; }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Vitt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a:hover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#000; }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Svart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2" descr="S:\dfm\info\icons\v-collections\v_collections_png\software_graphics_media\128x128\shadow\colors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349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5536" y="1120016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Förgrundsfärg: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549" y="4515425"/>
            <a:ext cx="5472608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#9FC; 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transparent; 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414435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Bakgrundsfärg:</a:t>
            </a:r>
          </a:p>
        </p:txBody>
      </p:sp>
      <p:pic>
        <p:nvPicPr>
          <p:cNvPr id="123906" name="Picture 2" descr="S:\dfm\info\icons\v-collections\v_collections_png\software_graphics_media\256x256\shadow\paint_bucket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06647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58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Färger</a:t>
            </a:r>
            <a:endParaRPr lang="sv-SE" dirty="0"/>
          </a:p>
        </p:txBody>
      </p:sp>
      <p:pic>
        <p:nvPicPr>
          <p:cNvPr id="121858" name="Picture 2" descr="L:\WorkSpace\tstjo\Icons\v_collection_png\256x256\shadow\colors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79092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57615"/>
            <a:ext cx="490537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141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Färger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rgb</a:t>
            </a:r>
            <a:endParaRPr lang="sv-S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sv-SE" dirty="0" err="1" smtClean="0"/>
              <a:t>rgba</a:t>
            </a:r>
            <a:r>
              <a:rPr lang="sv-SE" dirty="0" smtClean="0"/>
              <a:t>	</a:t>
            </a:r>
            <a:r>
              <a:rPr lang="sv-SE" dirty="0" err="1" smtClean="0"/>
              <a:t>rgb</a:t>
            </a:r>
            <a:r>
              <a:rPr lang="sv-SE" dirty="0" smtClean="0"/>
              <a:t> + </a:t>
            </a:r>
            <a:r>
              <a:rPr lang="sv-SE" dirty="0" err="1" smtClean="0"/>
              <a:t>alpha</a:t>
            </a:r>
            <a:endParaRPr lang="sv-SE" dirty="0" smtClean="0"/>
          </a:p>
          <a:p>
            <a:r>
              <a:rPr lang="sv-SE" dirty="0" err="1" smtClean="0"/>
              <a:t>hsl</a:t>
            </a:r>
            <a:r>
              <a:rPr lang="sv-SE" dirty="0"/>
              <a:t>	</a:t>
            </a:r>
            <a:r>
              <a:rPr lang="sv-SE" dirty="0" smtClean="0"/>
              <a:t>Hue Saturation </a:t>
            </a:r>
            <a:r>
              <a:rPr lang="sv-SE" dirty="0" err="1" smtClean="0"/>
              <a:t>Lightness</a:t>
            </a:r>
            <a:endParaRPr lang="sv-SE" dirty="0"/>
          </a:p>
          <a:p>
            <a:r>
              <a:rPr lang="sv-SE" dirty="0" err="1" smtClean="0"/>
              <a:t>hsla</a:t>
            </a:r>
            <a:r>
              <a:rPr lang="sv-SE" dirty="0" smtClean="0"/>
              <a:t>	</a:t>
            </a:r>
            <a:r>
              <a:rPr lang="sv-SE" dirty="0" err="1" smtClean="0"/>
              <a:t>hsl</a:t>
            </a:r>
            <a:r>
              <a:rPr lang="sv-SE" dirty="0" smtClean="0"/>
              <a:t> + </a:t>
            </a:r>
            <a:r>
              <a:rPr lang="sv-SE" dirty="0" err="1" smtClean="0"/>
              <a:t>alpha</a:t>
            </a:r>
            <a:endParaRPr lang="sv-SE" dirty="0"/>
          </a:p>
        </p:txBody>
      </p:sp>
      <p:pic>
        <p:nvPicPr>
          <p:cNvPr id="158722" name="Picture 2" descr="C:\Users\tstjo\AppData\Local\Temp\SNAGHTML6b271bb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663787"/>
            <a:ext cx="2714929" cy="248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726" name="Picture 6" descr="C:\Users\tstjo\AppData\Local\Temp\SNAGHTML6b29be4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03038"/>
            <a:ext cx="8748464" cy="18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731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Alpha</a:t>
            </a:r>
            <a:r>
              <a:rPr lang="sv-SE" dirty="0" smtClean="0"/>
              <a:t>-värden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77380"/>
            <a:ext cx="7287501" cy="3429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611560" y="1129308"/>
            <a:ext cx="792088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background-color: </a:t>
            </a:r>
            <a:r>
              <a:rPr lang="en-US" sz="20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rgba</a:t>
            </a:r>
            <a:r>
              <a:rPr lang="en-US" sz="20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(255, 155, 111, 0.5);</a:t>
            </a:r>
          </a:p>
        </p:txBody>
      </p:sp>
    </p:spTree>
    <p:extLst>
      <p:ext uri="{BB962C8B-B14F-4D97-AF65-F5344CB8AC3E}">
        <p14:creationId xmlns:p14="http://schemas.microsoft.com/office/powerpoint/2010/main" val="27399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O</a:t>
            </a:r>
            <a:r>
              <a:rPr lang="sv-SE" dirty="0" err="1" smtClean="0"/>
              <a:t>pacity</a:t>
            </a:r>
            <a:endParaRPr lang="sv-S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44" y="1849388"/>
            <a:ext cx="7501700" cy="3505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627784" y="1129308"/>
            <a:ext cx="348427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opacity: </a:t>
            </a:r>
            <a:r>
              <a:rPr lang="en-US" sz="2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0.4;</a:t>
            </a:r>
          </a:p>
        </p:txBody>
      </p:sp>
    </p:spTree>
    <p:extLst>
      <p:ext uri="{BB962C8B-B14F-4D97-AF65-F5344CB8AC3E}">
        <p14:creationId xmlns:p14="http://schemas.microsoft.com/office/powerpoint/2010/main" val="695919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</a:t>
            </a:r>
            <a:endParaRPr lang="sv-SE" dirty="0"/>
          </a:p>
        </p:txBody>
      </p:sp>
      <p:pic>
        <p:nvPicPr>
          <p:cNvPr id="87042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453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4" name="Picture 4" descr="L:\WorkSpace\tstjo\Icons\v_collection_png\256x256\shadow\plasma_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1129308"/>
            <a:ext cx="289019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6" name="Picture 6" descr="L:\WorkSpace\tstjo\Icons\v_collection_png\256x256\shadow\projec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225652"/>
            <a:ext cx="909789" cy="9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8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00645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0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5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2" name="Picture 12" descr="L:\WorkSpace\tstjo\Icons\v_collection_png\128x128\shadow\megaphon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613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54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Gradienter</a:t>
            </a:r>
            <a:endParaRPr lang="sv-SE" dirty="0"/>
          </a:p>
        </p:txBody>
      </p:sp>
      <p:pic>
        <p:nvPicPr>
          <p:cNvPr id="122882" name="Picture 2" descr="L:\WorkSpace\tstjo\Icons\v_collection_png\256x256\shadow\color_whe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6521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5536" y="1561356"/>
            <a:ext cx="4536504" cy="2376264"/>
          </a:xfrm>
          <a:prstGeom prst="rect">
            <a:avLst/>
          </a:prstGeom>
          <a:gradFill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3">
                  <a:lumMod val="75000"/>
                </a:schemeClr>
              </a:gs>
            </a:gsLst>
          </a:gradFill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Linjär gradient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2931356" y="4225652"/>
            <a:ext cx="3065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dirty="0" err="1" smtClean="0">
                <a:latin typeface="Minya Nouvelle" pitchFamily="2" charset="0"/>
              </a:rPr>
              <a:t>It's</a:t>
            </a:r>
            <a:r>
              <a:rPr lang="sv-SE" sz="4400" dirty="0" smtClean="0">
                <a:latin typeface="Minya Nouvelle" pitchFamily="2" charset="0"/>
              </a:rPr>
              <a:t> a mess!</a:t>
            </a:r>
          </a:p>
        </p:txBody>
      </p:sp>
      <p:sp>
        <p:nvSpPr>
          <p:cNvPr id="6" name="Oval 5"/>
          <p:cNvSpPr/>
          <p:nvPr/>
        </p:nvSpPr>
        <p:spPr>
          <a:xfrm>
            <a:off x="5940152" y="1489348"/>
            <a:ext cx="2520280" cy="2520280"/>
          </a:xfrm>
          <a:prstGeom prst="ellipse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Radial gradient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29976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Ramar och skuggor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62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83568" y="1696661"/>
            <a:ext cx="3024336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border-style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dashed;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#0C9;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716016" y="1963989"/>
            <a:ext cx="302433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 dashed #0C9;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Chevron 5"/>
          <p:cNvSpPr/>
          <p:nvPr/>
        </p:nvSpPr>
        <p:spPr>
          <a:xfrm>
            <a:off x="3923928" y="1984693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6296" y="1726931"/>
            <a:ext cx="1440160" cy="397286"/>
          </a:xfrm>
          <a:prstGeom prst="rect">
            <a:avLst/>
          </a:prstGeom>
          <a:ln w="38100">
            <a:solidFill>
              <a:srgbClr val="2BA78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683568" y="3208829"/>
            <a:ext cx="3492388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border-bottom-style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solid;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border-bottom-color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#0C9;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border-bottom-width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Chevron 8"/>
          <p:cNvSpPr/>
          <p:nvPr/>
        </p:nvSpPr>
        <p:spPr>
          <a:xfrm>
            <a:off x="4344019" y="3469568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04048" y="3406269"/>
            <a:ext cx="3672408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 solid #0C9;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7334567" y="3305908"/>
            <a:ext cx="1260140" cy="0"/>
          </a:xfrm>
          <a:prstGeom prst="line">
            <a:avLst/>
          </a:prstGeom>
          <a:ln w="41275">
            <a:solidFill>
              <a:srgbClr val="2BA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36296" y="2920797"/>
            <a:ext cx="1440160" cy="397286"/>
          </a:xfrm>
          <a:prstGeom prst="rect">
            <a:avLst/>
          </a:prstGeom>
          <a:ln w="38100">
            <a:noFill/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18" name="Freeform 17"/>
          <p:cNvSpPr/>
          <p:nvPr/>
        </p:nvSpPr>
        <p:spPr>
          <a:xfrm>
            <a:off x="3638415" y="3577580"/>
            <a:ext cx="548331" cy="1286015"/>
          </a:xfrm>
          <a:custGeom>
            <a:avLst/>
            <a:gdLst>
              <a:gd name="connsiteX0" fmla="*/ 0 w 548331"/>
              <a:gd name="connsiteY0" fmla="*/ 1286015 h 1286015"/>
              <a:gd name="connsiteX1" fmla="*/ 423081 w 548331"/>
              <a:gd name="connsiteY1" fmla="*/ 951645 h 1286015"/>
              <a:gd name="connsiteX2" fmla="*/ 539087 w 548331"/>
              <a:gd name="connsiteY2" fmla="*/ 146427 h 1286015"/>
              <a:gd name="connsiteX3" fmla="*/ 225188 w 548331"/>
              <a:gd name="connsiteY3" fmla="*/ 3125 h 128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331" h="1286015">
                <a:moveTo>
                  <a:pt x="0" y="1286015"/>
                </a:moveTo>
                <a:cubicBezTo>
                  <a:pt x="166616" y="1213795"/>
                  <a:pt x="333233" y="1141576"/>
                  <a:pt x="423081" y="951645"/>
                </a:cubicBezTo>
                <a:cubicBezTo>
                  <a:pt x="512929" y="761714"/>
                  <a:pt x="572069" y="304514"/>
                  <a:pt x="539087" y="146427"/>
                </a:cubicBezTo>
                <a:cubicBezTo>
                  <a:pt x="506105" y="-11660"/>
                  <a:pt x="365646" y="-4268"/>
                  <a:pt x="225188" y="312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TextBox 33"/>
          <p:cNvSpPr txBox="1"/>
          <p:nvPr/>
        </p:nvSpPr>
        <p:spPr>
          <a:xfrm>
            <a:off x="1420495" y="4576981"/>
            <a:ext cx="2676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none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dashed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dotted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double,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groove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ridge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solid,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inset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outset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pic>
        <p:nvPicPr>
          <p:cNvPr id="35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26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/>
      <p:bldP spid="18" grpId="0" animBg="1"/>
      <p:bldP spid="3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Bakgrunder och ramar</a:t>
            </a:r>
            <a:endParaRPr lang="sv-SE" dirty="0"/>
          </a:p>
        </p:txBody>
      </p:sp>
      <p:pic>
        <p:nvPicPr>
          <p:cNvPr id="140292" name="Picture 4" descr="L:\WorkSpace\tstjo\Icons\v_collection_png\256x256\shadow\bullet_square_glass_gre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280" y="1597360"/>
            <a:ext cx="2880320" cy="288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9357"/>
            <a:ext cx="5657850" cy="1076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264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Border-</a:t>
            </a:r>
            <a:r>
              <a:rPr lang="sv-SE" dirty="0" err="1" smtClean="0"/>
              <a:t>radius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4932040" y="1201316"/>
            <a:ext cx="3600400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#box2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#7D1616;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		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border-radius: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50px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	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539552" y="1201316"/>
            <a:ext cx="3600400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#box1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#97B48F;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		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border-radius: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	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510508"/>
            <a:ext cx="1143000" cy="121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39" y="3433564"/>
            <a:ext cx="2257425" cy="1295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stCxn id="2" idx="2"/>
          </p:cNvCxnSpPr>
          <p:nvPr/>
        </p:nvCxnSpPr>
        <p:spPr>
          <a:xfrm flipH="1">
            <a:off x="4499992" y="1059644"/>
            <a:ext cx="29118" cy="4390144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68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Border-</a:t>
            </a:r>
            <a:r>
              <a:rPr lang="sv-SE" dirty="0" err="1" smtClean="0"/>
              <a:t>radius</a:t>
            </a:r>
            <a:endParaRPr lang="sv-SE" dirty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129308"/>
            <a:ext cx="3183037" cy="1779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01516"/>
            <a:ext cx="3898354" cy="2188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969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Box </a:t>
            </a:r>
            <a:r>
              <a:rPr lang="sv-SE" dirty="0" err="1" smtClean="0"/>
              <a:t>shadow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3445" y="3361556"/>
            <a:ext cx="3912734" cy="2057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39552" y="1057300"/>
            <a:ext cx="4680520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#box1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#97B48F;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		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-box-shadow: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#333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4px;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-box-shadow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#333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4px;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box-shadow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#333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4px;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091404"/>
            <a:ext cx="2633426" cy="3801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6228184" y="4892698"/>
            <a:ext cx="2669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/>
              <a:t>http://www.w3.org/TR/2011/CR-css3-background-20110215/#the-box-shadow</a:t>
            </a:r>
          </a:p>
        </p:txBody>
      </p:sp>
    </p:spTree>
    <p:extLst>
      <p:ext uri="{BB962C8B-B14F-4D97-AF65-F5344CB8AC3E}">
        <p14:creationId xmlns:p14="http://schemas.microsoft.com/office/powerpoint/2010/main" val="96090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Bakgrundsbilder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479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Bakgrundsbilder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02531"/>
            <a:ext cx="3384375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Georgia" pitchFamily="18" charset="0"/>
              </a:rPr>
              <a:t>Händelser v32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8024" y="1402531"/>
            <a:ext cx="3384375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Georgia" pitchFamily="18" charset="0"/>
              </a:rPr>
              <a:t>       Händelser v32</a:t>
            </a:r>
          </a:p>
        </p:txBody>
      </p:sp>
      <p:sp>
        <p:nvSpPr>
          <p:cNvPr id="5" name="Freeform 4"/>
          <p:cNvSpPr/>
          <p:nvPr/>
        </p:nvSpPr>
        <p:spPr>
          <a:xfrm>
            <a:off x="3275856" y="1174136"/>
            <a:ext cx="1357952" cy="511363"/>
          </a:xfrm>
          <a:custGeom>
            <a:avLst/>
            <a:gdLst>
              <a:gd name="connsiteX0" fmla="*/ 0 w 1357952"/>
              <a:gd name="connsiteY0" fmla="*/ 511363 h 511363"/>
              <a:gd name="connsiteX1" fmla="*/ 634620 w 1357952"/>
              <a:gd name="connsiteY1" fmla="*/ 6395 h 511363"/>
              <a:gd name="connsiteX2" fmla="*/ 1357952 w 1357952"/>
              <a:gd name="connsiteY2" fmla="*/ 272527 h 51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7952" h="511363">
                <a:moveTo>
                  <a:pt x="0" y="511363"/>
                </a:moveTo>
                <a:cubicBezTo>
                  <a:pt x="204147" y="278782"/>
                  <a:pt x="408295" y="46201"/>
                  <a:pt x="634620" y="6395"/>
                </a:cubicBezTo>
                <a:cubicBezTo>
                  <a:pt x="860945" y="-33411"/>
                  <a:pt x="1109448" y="119558"/>
                  <a:pt x="1357952" y="2725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5954" name="Picture 2" descr="S:\dfm\info\icons\v-collections\v_collections_png\business_finance_data\128x128\shadow\note_pinn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54" y="1453046"/>
            <a:ext cx="360633" cy="36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405463" y="2065412"/>
            <a:ext cx="3601596" cy="49244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&lt;h1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"note"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Händelser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v32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&lt;/h1&gt;</a:t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91778" y="2425452"/>
            <a:ext cx="6300702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h1.note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background-image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(note.png);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background-repeat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no-repeat;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repeat, repeat-x, repeat-y */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background-position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top left;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right, bottom, center …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text-indent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60px;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544" y="4671373"/>
            <a:ext cx="8195907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#9FC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(note.png) no-repeat top left;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1161" y="4979150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color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68534" y="497915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95" y="497915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repeat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0532" y="4979150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position</a:t>
            </a:r>
          </a:p>
        </p:txBody>
      </p:sp>
      <p:pic>
        <p:nvPicPr>
          <p:cNvPr id="125956" name="Picture 4" descr="S:\dfm\info\icons\v-collections\v_collections_png\software_graphics_media\128x128\shadow\photo_landscap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80" y="15888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/>
          <p:cNvSpPr/>
          <p:nvPr/>
        </p:nvSpPr>
        <p:spPr>
          <a:xfrm>
            <a:off x="4599296" y="4310471"/>
            <a:ext cx="1330656" cy="432126"/>
          </a:xfrm>
          <a:custGeom>
            <a:avLst/>
            <a:gdLst>
              <a:gd name="connsiteX0" fmla="*/ 1330656 w 1330656"/>
              <a:gd name="connsiteY0" fmla="*/ 15869 h 432126"/>
              <a:gd name="connsiteX1" fmla="*/ 429904 w 1330656"/>
              <a:gd name="connsiteY1" fmla="*/ 49989 h 432126"/>
              <a:gd name="connsiteX2" fmla="*/ 0 w 1330656"/>
              <a:gd name="connsiteY2" fmla="*/ 432126 h 43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0656" h="432126">
                <a:moveTo>
                  <a:pt x="1330656" y="15869"/>
                </a:moveTo>
                <a:cubicBezTo>
                  <a:pt x="991168" y="-1759"/>
                  <a:pt x="651680" y="-19387"/>
                  <a:pt x="429904" y="49989"/>
                </a:cubicBezTo>
                <a:cubicBezTo>
                  <a:pt x="208128" y="119365"/>
                  <a:pt x="104064" y="275745"/>
                  <a:pt x="0" y="43212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 rot="20861827">
            <a:off x="5880773" y="4027071"/>
            <a:ext cx="1861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Adress relativ </a:t>
            </a:r>
            <a:b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css-filens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 </a:t>
            </a: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plassering</a:t>
            </a:r>
            <a:endParaRPr lang="sv-SE" sz="14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688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Border-images</a:t>
            </a:r>
            <a:endParaRPr lang="sv-SE" dirty="0"/>
          </a:p>
        </p:txBody>
      </p:sp>
      <p:pic>
        <p:nvPicPr>
          <p:cNvPr id="147457" name="Picture 1" descr="C:\Dropbox\Photo 2011-09-27 08 47 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345332"/>
            <a:ext cx="5184576" cy="34556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84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Mediatyper</a:t>
            </a:r>
            <a:endParaRPr lang="sv-SE" dirty="0"/>
          </a:p>
        </p:txBody>
      </p:sp>
      <p:pic>
        <p:nvPicPr>
          <p:cNvPr id="4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93204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7544" y="1489348"/>
            <a:ext cx="676875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"print" 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&lt;title&gt;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Våra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2857500"/>
            <a:ext cx="78085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Stilmallen "print.css" kommer bara att laddas då dokumentet skrivs ut.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Vi har bland andra tillgång till: </a:t>
            </a:r>
          </a:p>
          <a:p>
            <a:r>
              <a:rPr lang="sv-SE" b="1" dirty="0" smtClean="0">
                <a:latin typeface="Minya Nouvelle" pitchFamily="2" charset="0"/>
              </a:rPr>
              <a:t>all, </a:t>
            </a:r>
            <a:r>
              <a:rPr lang="sv-SE" b="1" dirty="0" err="1" smtClean="0">
                <a:latin typeface="Minya Nouvelle" pitchFamily="2" charset="0"/>
              </a:rPr>
              <a:t>handheld</a:t>
            </a:r>
            <a:r>
              <a:rPr lang="sv-SE" b="1" dirty="0" smtClean="0">
                <a:latin typeface="Minya Nouvelle" pitchFamily="2" charset="0"/>
              </a:rPr>
              <a:t>, print, </a:t>
            </a:r>
            <a:r>
              <a:rPr lang="sv-SE" b="1" dirty="0" err="1" smtClean="0">
                <a:latin typeface="Minya Nouvelle" pitchFamily="2" charset="0"/>
              </a:rPr>
              <a:t>projection</a:t>
            </a:r>
            <a:r>
              <a:rPr lang="sv-SE" b="1" dirty="0" smtClean="0">
                <a:latin typeface="Minya Nouvelle" pitchFamily="2" charset="0"/>
              </a:rPr>
              <a:t>, </a:t>
            </a:r>
            <a:r>
              <a:rPr lang="sv-SE" b="1" dirty="0" err="1" smtClean="0">
                <a:latin typeface="Minya Nouvelle" pitchFamily="2" charset="0"/>
              </a:rPr>
              <a:t>speech</a:t>
            </a:r>
            <a:r>
              <a:rPr lang="sv-SE" b="1" dirty="0" smtClean="0">
                <a:latin typeface="Minya Nouvelle" pitchFamily="2" charset="0"/>
              </a:rPr>
              <a:t>, tv, </a:t>
            </a:r>
            <a:r>
              <a:rPr lang="sv-SE" b="1" dirty="0" err="1" smtClean="0">
                <a:latin typeface="Minya Nouvelle" pitchFamily="2" charset="0"/>
              </a:rPr>
              <a:t>screen</a:t>
            </a:r>
            <a:endParaRPr lang="sv-SE" b="1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43348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9" name="Freeform 8"/>
          <p:cNvSpPr/>
          <p:nvPr/>
        </p:nvSpPr>
        <p:spPr>
          <a:xfrm>
            <a:off x="380616" y="3988800"/>
            <a:ext cx="310584" cy="541080"/>
          </a:xfrm>
          <a:custGeom>
            <a:avLst/>
            <a:gdLst>
              <a:gd name="connsiteX0" fmla="*/ 231384 w 310584"/>
              <a:gd name="connsiteY0" fmla="*/ 532800 h 541080"/>
              <a:gd name="connsiteX1" fmla="*/ 984 w 310584"/>
              <a:gd name="connsiteY1" fmla="*/ 468000 h 541080"/>
              <a:gd name="connsiteX2" fmla="*/ 310584 w 310584"/>
              <a:gd name="connsiteY2" fmla="*/ 0 h 54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584" h="541080">
                <a:moveTo>
                  <a:pt x="231384" y="532800"/>
                </a:moveTo>
                <a:cubicBezTo>
                  <a:pt x="109584" y="544800"/>
                  <a:pt x="-12216" y="556800"/>
                  <a:pt x="984" y="468000"/>
                </a:cubicBezTo>
                <a:cubicBezTo>
                  <a:pt x="14184" y="379200"/>
                  <a:pt x="162384" y="189600"/>
                  <a:pt x="310584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1850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Backgrounds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6"/>
            <a:ext cx="8034116" cy="3708063"/>
          </a:xfrm>
        </p:spPr>
        <p:txBody>
          <a:bodyPr/>
          <a:lstStyle/>
          <a:p>
            <a:r>
              <a:rPr lang="sv-SE" dirty="0" err="1" smtClean="0"/>
              <a:t>background-size</a:t>
            </a:r>
            <a:r>
              <a:rPr lang="sv-SE" dirty="0" smtClean="0"/>
              <a:t>: </a:t>
            </a:r>
            <a:r>
              <a:rPr lang="sv-SE" dirty="0" err="1" smtClean="0"/>
              <a:t>width</a:t>
            </a:r>
            <a:r>
              <a:rPr lang="sv-SE" dirty="0" smtClean="0"/>
              <a:t> </a:t>
            </a:r>
            <a:r>
              <a:rPr lang="sv-SE" dirty="0" err="1" smtClean="0"/>
              <a:t>height</a:t>
            </a:r>
            <a:r>
              <a:rPr lang="sv-SE" dirty="0" smtClean="0"/>
              <a:t>;</a:t>
            </a:r>
          </a:p>
          <a:p>
            <a:endParaRPr lang="sv-SE" dirty="0"/>
          </a:p>
          <a:p>
            <a:r>
              <a:rPr lang="sv-SE" dirty="0" err="1" smtClean="0"/>
              <a:t>background-repeat</a:t>
            </a:r>
            <a:r>
              <a:rPr lang="sv-SE" dirty="0" smtClean="0"/>
              <a:t>: round | space;</a:t>
            </a:r>
          </a:p>
          <a:p>
            <a:endParaRPr lang="sv-SE" dirty="0"/>
          </a:p>
          <a:p>
            <a:r>
              <a:rPr lang="sv-SE" sz="2000" dirty="0" err="1" smtClean="0"/>
              <a:t>background-origin</a:t>
            </a:r>
            <a:r>
              <a:rPr lang="sv-SE" sz="2000" dirty="0" smtClean="0"/>
              <a:t>: </a:t>
            </a:r>
            <a:r>
              <a:rPr lang="sv-SE" sz="2000" b="1" dirty="0" err="1"/>
              <a:t>padding</a:t>
            </a:r>
            <a:r>
              <a:rPr lang="sv-SE" sz="2000" b="1" dirty="0"/>
              <a:t>-box </a:t>
            </a:r>
            <a:r>
              <a:rPr lang="sv-SE" sz="2000" dirty="0" smtClean="0"/>
              <a:t>| </a:t>
            </a:r>
            <a:r>
              <a:rPr lang="sv-SE" sz="2000" dirty="0" err="1" smtClean="0"/>
              <a:t>border</a:t>
            </a:r>
            <a:r>
              <a:rPr lang="sv-SE" sz="2000" dirty="0" smtClean="0"/>
              <a:t>-box</a:t>
            </a:r>
            <a:r>
              <a:rPr lang="sv-SE" sz="2000" dirty="0"/>
              <a:t> | </a:t>
            </a:r>
            <a:r>
              <a:rPr lang="sv-SE" sz="2000" dirty="0" err="1"/>
              <a:t>content</a:t>
            </a:r>
            <a:r>
              <a:rPr lang="sv-SE" sz="2000" dirty="0"/>
              <a:t>-box</a:t>
            </a:r>
            <a:r>
              <a:rPr lang="sv-SE" sz="2000" dirty="0" smtClean="0"/>
              <a:t>;</a:t>
            </a:r>
          </a:p>
          <a:p>
            <a:endParaRPr lang="sv-SE" sz="2000" dirty="0"/>
          </a:p>
          <a:p>
            <a:endParaRPr lang="sv-SE" sz="2000" dirty="0" smtClean="0"/>
          </a:p>
          <a:p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6084168" y="1478594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%, </a:t>
            </a:r>
            <a:r>
              <a:rPr lang="sv-SE" dirty="0" err="1" smtClean="0">
                <a:latin typeface="Minya Nouvelle" pitchFamily="2" charset="0"/>
              </a:rPr>
              <a:t>contain</a:t>
            </a:r>
            <a:r>
              <a:rPr lang="sv-SE" dirty="0" smtClean="0">
                <a:latin typeface="Minya Nouvelle" pitchFamily="2" charset="0"/>
              </a:rPr>
              <a:t>, cover</a:t>
            </a:r>
          </a:p>
        </p:txBody>
      </p:sp>
      <p:sp>
        <p:nvSpPr>
          <p:cNvPr id="6" name="Freeform 5"/>
          <p:cNvSpPr/>
          <p:nvPr/>
        </p:nvSpPr>
        <p:spPr>
          <a:xfrm>
            <a:off x="4348800" y="1792800"/>
            <a:ext cx="1886400" cy="259208"/>
          </a:xfrm>
          <a:custGeom>
            <a:avLst/>
            <a:gdLst>
              <a:gd name="connsiteX0" fmla="*/ 1886400 w 1886400"/>
              <a:gd name="connsiteY0" fmla="*/ 7200 h 259208"/>
              <a:gd name="connsiteX1" fmla="*/ 1317600 w 1886400"/>
              <a:gd name="connsiteY1" fmla="*/ 259200 h 259208"/>
              <a:gd name="connsiteX2" fmla="*/ 0 w 1886400"/>
              <a:gd name="connsiteY2" fmla="*/ 0 h 25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6400" h="259208">
                <a:moveTo>
                  <a:pt x="1886400" y="7200"/>
                </a:moveTo>
                <a:cubicBezTo>
                  <a:pt x="1759200" y="133800"/>
                  <a:pt x="1632000" y="260400"/>
                  <a:pt x="1317600" y="259200"/>
                </a:cubicBezTo>
                <a:cubicBezTo>
                  <a:pt x="1003200" y="258000"/>
                  <a:pt x="501600" y="129000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1948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Multiple</a:t>
            </a:r>
            <a:r>
              <a:rPr lang="sv-SE" dirty="0" smtClean="0"/>
              <a:t> </a:t>
            </a:r>
            <a:r>
              <a:rPr lang="sv-SE" dirty="0" err="1" smtClean="0"/>
              <a:t>backgrounds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497460"/>
            <a:ext cx="6105525" cy="2962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11560" y="1111885"/>
            <a:ext cx="7704856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#box1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background-image: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(fish.png),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(picture.jpg);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background-repeat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no-repeat, repeat;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background-position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440px 180px, 0 0;	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783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Boxmodellen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917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Boxar</a:t>
            </a:r>
            <a:endParaRPr lang="sv-SE" dirty="0"/>
          </a:p>
        </p:txBody>
      </p:sp>
      <p:pic>
        <p:nvPicPr>
          <p:cNvPr id="126980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37588"/>
            <a:ext cx="2370275" cy="21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8482" y="1345332"/>
            <a:ext cx="2286125" cy="1440160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9" name="Rectangle 8"/>
          <p:cNvSpPr/>
          <p:nvPr/>
        </p:nvSpPr>
        <p:spPr>
          <a:xfrm>
            <a:off x="348482" y="2857500"/>
            <a:ext cx="2278241" cy="35706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7" name="Rectangle 6"/>
          <p:cNvSpPr/>
          <p:nvPr/>
        </p:nvSpPr>
        <p:spPr>
          <a:xfrm>
            <a:off x="422832" y="1409466"/>
            <a:ext cx="2160240" cy="29590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429656" y="1777380"/>
            <a:ext cx="2160240" cy="295905"/>
          </a:xfrm>
          <a:prstGeom prst="rect">
            <a:avLst/>
          </a:prstGeom>
          <a:ln w="28575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v-SE" sz="1100" dirty="0" smtClean="0"/>
              <a:t>Detta är en box med text</a:t>
            </a:r>
            <a:endParaRPr lang="sv-SE" sz="1100" dirty="0"/>
          </a:p>
        </p:txBody>
      </p:sp>
      <p:sp>
        <p:nvSpPr>
          <p:cNvPr id="12" name="Rectangle 11"/>
          <p:cNvSpPr/>
          <p:nvPr/>
        </p:nvSpPr>
        <p:spPr>
          <a:xfrm>
            <a:off x="433424" y="2137420"/>
            <a:ext cx="2160240" cy="29590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2915816" y="2616215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div</a:t>
            </a:r>
          </a:p>
        </p:txBody>
      </p:sp>
      <p:sp>
        <p:nvSpPr>
          <p:cNvPr id="10" name="Freeform 9"/>
          <p:cNvSpPr/>
          <p:nvPr/>
        </p:nvSpPr>
        <p:spPr>
          <a:xfrm>
            <a:off x="2388358" y="2920621"/>
            <a:ext cx="786114" cy="264029"/>
          </a:xfrm>
          <a:custGeom>
            <a:avLst/>
            <a:gdLst>
              <a:gd name="connsiteX0" fmla="*/ 784746 w 786114"/>
              <a:gd name="connsiteY0" fmla="*/ 0 h 264029"/>
              <a:gd name="connsiteX1" fmla="*/ 661917 w 786114"/>
              <a:gd name="connsiteY1" fmla="*/ 252483 h 264029"/>
              <a:gd name="connsiteX2" fmla="*/ 0 w 786114"/>
              <a:gd name="connsiteY2" fmla="*/ 197892 h 26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6114" h="264029">
                <a:moveTo>
                  <a:pt x="784746" y="0"/>
                </a:moveTo>
                <a:cubicBezTo>
                  <a:pt x="788727" y="109750"/>
                  <a:pt x="792708" y="219501"/>
                  <a:pt x="661917" y="252483"/>
                </a:cubicBezTo>
                <a:cubicBezTo>
                  <a:pt x="531126" y="285465"/>
                  <a:pt x="265563" y="241678"/>
                  <a:pt x="0" y="19789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2477069" y="2613546"/>
            <a:ext cx="504967" cy="143302"/>
          </a:xfrm>
          <a:custGeom>
            <a:avLst/>
            <a:gdLst>
              <a:gd name="connsiteX0" fmla="*/ 504967 w 504967"/>
              <a:gd name="connsiteY0" fmla="*/ 143302 h 143302"/>
              <a:gd name="connsiteX1" fmla="*/ 0 w 504967"/>
              <a:gd name="connsiteY1" fmla="*/ 0 h 143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967" h="143302">
                <a:moveTo>
                  <a:pt x="504967" y="143302"/>
                </a:moveTo>
                <a:cubicBezTo>
                  <a:pt x="336645" y="95535"/>
                  <a:pt x="86436" y="19334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TextBox 16"/>
          <p:cNvSpPr txBox="1"/>
          <p:nvPr/>
        </p:nvSpPr>
        <p:spPr>
          <a:xfrm>
            <a:off x="2843808" y="20654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p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367887" y="1892228"/>
            <a:ext cx="655731" cy="270942"/>
          </a:xfrm>
          <a:custGeom>
            <a:avLst/>
            <a:gdLst>
              <a:gd name="connsiteX0" fmla="*/ 620973 w 655731"/>
              <a:gd name="connsiteY0" fmla="*/ 270942 h 270942"/>
              <a:gd name="connsiteX1" fmla="*/ 586853 w 655731"/>
              <a:gd name="connsiteY1" fmla="*/ 18459 h 270942"/>
              <a:gd name="connsiteX2" fmla="*/ 0 w 655731"/>
              <a:gd name="connsiteY2" fmla="*/ 38930 h 27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731" h="270942">
                <a:moveTo>
                  <a:pt x="620973" y="270942"/>
                </a:moveTo>
                <a:cubicBezTo>
                  <a:pt x="655660" y="164035"/>
                  <a:pt x="690348" y="57128"/>
                  <a:pt x="586853" y="18459"/>
                </a:cubicBezTo>
                <a:cubicBezTo>
                  <a:pt x="483358" y="-20210"/>
                  <a:pt x="241679" y="9360"/>
                  <a:pt x="0" y="3893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Freeform 15"/>
          <p:cNvSpPr/>
          <p:nvPr/>
        </p:nvSpPr>
        <p:spPr>
          <a:xfrm>
            <a:off x="2292824" y="2279176"/>
            <a:ext cx="600501" cy="144743"/>
          </a:xfrm>
          <a:custGeom>
            <a:avLst/>
            <a:gdLst>
              <a:gd name="connsiteX0" fmla="*/ 600501 w 600501"/>
              <a:gd name="connsiteY0" fmla="*/ 0 h 144743"/>
              <a:gd name="connsiteX1" fmla="*/ 484495 w 600501"/>
              <a:gd name="connsiteY1" fmla="*/ 143302 h 144743"/>
              <a:gd name="connsiteX2" fmla="*/ 0 w 600501"/>
              <a:gd name="connsiteY2" fmla="*/ 61415 h 14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44743">
                <a:moveTo>
                  <a:pt x="600501" y="0"/>
                </a:moveTo>
                <a:cubicBezTo>
                  <a:pt x="592539" y="66533"/>
                  <a:pt x="584578" y="133066"/>
                  <a:pt x="484495" y="143302"/>
                </a:cubicBezTo>
                <a:cubicBezTo>
                  <a:pt x="384411" y="153538"/>
                  <a:pt x="192205" y="107476"/>
                  <a:pt x="0" y="6141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Box 19"/>
          <p:cNvSpPr txBox="1"/>
          <p:nvPr/>
        </p:nvSpPr>
        <p:spPr>
          <a:xfrm>
            <a:off x="2893325" y="1340811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h1</a:t>
            </a:r>
          </a:p>
        </p:txBody>
      </p:sp>
      <p:sp>
        <p:nvSpPr>
          <p:cNvPr id="18" name="Freeform 17"/>
          <p:cNvSpPr/>
          <p:nvPr/>
        </p:nvSpPr>
        <p:spPr>
          <a:xfrm>
            <a:off x="2408830" y="1239924"/>
            <a:ext cx="675441" cy="274977"/>
          </a:xfrm>
          <a:custGeom>
            <a:avLst/>
            <a:gdLst>
              <a:gd name="connsiteX0" fmla="*/ 634621 w 675441"/>
              <a:gd name="connsiteY0" fmla="*/ 172619 h 274977"/>
              <a:gd name="connsiteX1" fmla="*/ 607325 w 675441"/>
              <a:gd name="connsiteY1" fmla="*/ 2022 h 274977"/>
              <a:gd name="connsiteX2" fmla="*/ 0 w 675441"/>
              <a:gd name="connsiteY2" fmla="*/ 274977 h 27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441" h="274977">
                <a:moveTo>
                  <a:pt x="634621" y="172619"/>
                </a:moveTo>
                <a:cubicBezTo>
                  <a:pt x="673858" y="78790"/>
                  <a:pt x="713095" y="-15038"/>
                  <a:pt x="607325" y="2022"/>
                </a:cubicBezTo>
                <a:cubicBezTo>
                  <a:pt x="501555" y="19082"/>
                  <a:pt x="250777" y="147029"/>
                  <a:pt x="0" y="27497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 21"/>
          <p:cNvSpPr/>
          <p:nvPr/>
        </p:nvSpPr>
        <p:spPr>
          <a:xfrm>
            <a:off x="4427983" y="3016126"/>
            <a:ext cx="4320480" cy="621711"/>
          </a:xfrm>
          <a:prstGeom prst="rect">
            <a:avLst/>
          </a:prstGeom>
          <a:ln w="762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v-SE" sz="2400" dirty="0" smtClean="0"/>
              <a:t>Detta är en box med text</a:t>
            </a:r>
            <a:endParaRPr lang="sv-SE" sz="24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396918" y="3606748"/>
            <a:ext cx="0" cy="648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462102" y="3606748"/>
            <a:ext cx="0" cy="648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09583" y="3056083"/>
            <a:ext cx="778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016407" y="3233060"/>
            <a:ext cx="7716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396918" y="2137420"/>
            <a:ext cx="4351546" cy="61724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34" name="TextBox 33"/>
          <p:cNvSpPr txBox="1"/>
          <p:nvPr/>
        </p:nvSpPr>
        <p:spPr>
          <a:xfrm>
            <a:off x="4483288" y="4398836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border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60127" y="3576118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padding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23317" y="2272891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margin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493167" y="2754665"/>
            <a:ext cx="0" cy="24737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/>
          <p:cNvSpPr/>
          <p:nvPr/>
        </p:nvSpPr>
        <p:spPr>
          <a:xfrm>
            <a:off x="3781599" y="2538016"/>
            <a:ext cx="603101" cy="341194"/>
          </a:xfrm>
          <a:custGeom>
            <a:avLst/>
            <a:gdLst>
              <a:gd name="connsiteX0" fmla="*/ 43543 w 603101"/>
              <a:gd name="connsiteY0" fmla="*/ 0 h 341194"/>
              <a:gd name="connsiteX1" fmla="*/ 57190 w 603101"/>
              <a:gd name="connsiteY1" fmla="*/ 238836 h 341194"/>
              <a:gd name="connsiteX2" fmla="*/ 603101 w 603101"/>
              <a:gd name="connsiteY2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101" h="341194">
                <a:moveTo>
                  <a:pt x="43543" y="0"/>
                </a:moveTo>
                <a:cubicBezTo>
                  <a:pt x="3736" y="90985"/>
                  <a:pt x="-36070" y="181970"/>
                  <a:pt x="57190" y="238836"/>
                </a:cubicBezTo>
                <a:cubicBezTo>
                  <a:pt x="150450" y="295702"/>
                  <a:pt x="376775" y="318448"/>
                  <a:pt x="603101" y="34119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Freeform 37"/>
          <p:cNvSpPr/>
          <p:nvPr/>
        </p:nvSpPr>
        <p:spPr>
          <a:xfrm>
            <a:off x="3741698" y="3172637"/>
            <a:ext cx="233569" cy="464024"/>
          </a:xfrm>
          <a:custGeom>
            <a:avLst/>
            <a:gdLst>
              <a:gd name="connsiteX0" fmla="*/ 69796 w 233569"/>
              <a:gd name="connsiteY0" fmla="*/ 464024 h 464024"/>
              <a:gd name="connsiteX1" fmla="*/ 8381 w 233569"/>
              <a:gd name="connsiteY1" fmla="*/ 184245 h 464024"/>
              <a:gd name="connsiteX2" fmla="*/ 233569 w 233569"/>
              <a:gd name="connsiteY2" fmla="*/ 0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569" h="464024">
                <a:moveTo>
                  <a:pt x="69796" y="464024"/>
                </a:moveTo>
                <a:cubicBezTo>
                  <a:pt x="25441" y="362803"/>
                  <a:pt x="-18914" y="261582"/>
                  <a:pt x="8381" y="184245"/>
                </a:cubicBezTo>
                <a:cubicBezTo>
                  <a:pt x="35676" y="106908"/>
                  <a:pt x="134622" y="53454"/>
                  <a:pt x="233569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Freeform 38"/>
          <p:cNvSpPr/>
          <p:nvPr/>
        </p:nvSpPr>
        <p:spPr>
          <a:xfrm>
            <a:off x="4575768" y="4264458"/>
            <a:ext cx="252484" cy="211540"/>
          </a:xfrm>
          <a:custGeom>
            <a:avLst/>
            <a:gdLst>
              <a:gd name="connsiteX0" fmla="*/ 252484 w 252484"/>
              <a:gd name="connsiteY0" fmla="*/ 211540 h 211540"/>
              <a:gd name="connsiteX1" fmla="*/ 0 w 252484"/>
              <a:gd name="connsiteY1" fmla="*/ 0 h 21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484" h="211540">
                <a:moveTo>
                  <a:pt x="252484" y="211540"/>
                </a:move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4465871" y="4210108"/>
            <a:ext cx="2361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159732" y="4210108"/>
            <a:ext cx="2371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054295" y="3056083"/>
            <a:ext cx="0" cy="1769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6585045" y="3848669"/>
            <a:ext cx="586854" cy="812041"/>
          </a:xfrm>
          <a:custGeom>
            <a:avLst/>
            <a:gdLst>
              <a:gd name="connsiteX0" fmla="*/ 586854 w 586854"/>
              <a:gd name="connsiteY0" fmla="*/ 812041 h 812041"/>
              <a:gd name="connsiteX1" fmla="*/ 184245 w 586854"/>
              <a:gd name="connsiteY1" fmla="*/ 423080 h 812041"/>
              <a:gd name="connsiteX2" fmla="*/ 0 w 586854"/>
              <a:gd name="connsiteY2" fmla="*/ 0 h 81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6854" h="812041">
                <a:moveTo>
                  <a:pt x="586854" y="812041"/>
                </a:moveTo>
                <a:cubicBezTo>
                  <a:pt x="434454" y="685230"/>
                  <a:pt x="282054" y="558420"/>
                  <a:pt x="184245" y="423080"/>
                </a:cubicBezTo>
                <a:cubicBezTo>
                  <a:pt x="86436" y="287740"/>
                  <a:pt x="43218" y="143870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TextBox 49"/>
          <p:cNvSpPr txBox="1"/>
          <p:nvPr/>
        </p:nvSpPr>
        <p:spPr>
          <a:xfrm>
            <a:off x="6891872" y="4683617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width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850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Boxens bredd?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2627783" y="1345332"/>
            <a:ext cx="3816424" cy="621711"/>
          </a:xfrm>
          <a:prstGeom prst="rect">
            <a:avLst/>
          </a:prstGeom>
          <a:ln w="123825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v-SE" sz="2400" dirty="0" smtClean="0"/>
              <a:t>    Detta är en box med text</a:t>
            </a:r>
            <a:endParaRPr lang="sv-SE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01471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59927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92967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55775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16215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79023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49509" y="263465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400px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20043" y="301946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90px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11960" y="343230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10px</a:t>
            </a:r>
          </a:p>
        </p:txBody>
      </p:sp>
      <p:sp>
        <p:nvSpPr>
          <p:cNvPr id="17" name="Freeform 16"/>
          <p:cNvSpPr/>
          <p:nvPr/>
        </p:nvSpPr>
        <p:spPr>
          <a:xfrm>
            <a:off x="4856976" y="2657741"/>
            <a:ext cx="1385248" cy="646524"/>
          </a:xfrm>
          <a:custGeom>
            <a:avLst/>
            <a:gdLst>
              <a:gd name="connsiteX0" fmla="*/ 0 w 1385248"/>
              <a:gd name="connsiteY0" fmla="*/ 580030 h 646524"/>
              <a:gd name="connsiteX1" fmla="*/ 648269 w 1385248"/>
              <a:gd name="connsiteY1" fmla="*/ 593678 h 646524"/>
              <a:gd name="connsiteX2" fmla="*/ 1385248 w 1385248"/>
              <a:gd name="connsiteY2" fmla="*/ 0 h 64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5248" h="646524">
                <a:moveTo>
                  <a:pt x="0" y="580030"/>
                </a:moveTo>
                <a:cubicBezTo>
                  <a:pt x="208697" y="635190"/>
                  <a:pt x="417394" y="690350"/>
                  <a:pt x="648269" y="593678"/>
                </a:cubicBezTo>
                <a:cubicBezTo>
                  <a:pt x="879144" y="497006"/>
                  <a:pt x="1132196" y="248503"/>
                  <a:pt x="1385248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Freeform 18"/>
          <p:cNvSpPr/>
          <p:nvPr/>
        </p:nvSpPr>
        <p:spPr>
          <a:xfrm>
            <a:off x="2871227" y="2637269"/>
            <a:ext cx="1398896" cy="698636"/>
          </a:xfrm>
          <a:custGeom>
            <a:avLst/>
            <a:gdLst>
              <a:gd name="connsiteX0" fmla="*/ 1398896 w 1398896"/>
              <a:gd name="connsiteY0" fmla="*/ 607326 h 698636"/>
              <a:gd name="connsiteX1" fmla="*/ 272955 w 1398896"/>
              <a:gd name="connsiteY1" fmla="*/ 648269 h 698636"/>
              <a:gd name="connsiteX2" fmla="*/ 0 w 1398896"/>
              <a:gd name="connsiteY2" fmla="*/ 0 h 69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8896" h="698636">
                <a:moveTo>
                  <a:pt x="1398896" y="607326"/>
                </a:moveTo>
                <a:cubicBezTo>
                  <a:pt x="952500" y="678408"/>
                  <a:pt x="506104" y="749490"/>
                  <a:pt x="272955" y="648269"/>
                </a:cubicBezTo>
                <a:cubicBezTo>
                  <a:pt x="39806" y="547048"/>
                  <a:pt x="19903" y="273524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Freeform 19"/>
          <p:cNvSpPr/>
          <p:nvPr/>
        </p:nvSpPr>
        <p:spPr>
          <a:xfrm>
            <a:off x="4850152" y="2616798"/>
            <a:ext cx="1603612" cy="1106108"/>
          </a:xfrm>
          <a:custGeom>
            <a:avLst/>
            <a:gdLst>
              <a:gd name="connsiteX0" fmla="*/ 0 w 1603612"/>
              <a:gd name="connsiteY0" fmla="*/ 1064525 h 1106108"/>
              <a:gd name="connsiteX1" fmla="*/ 1214651 w 1603612"/>
              <a:gd name="connsiteY1" fmla="*/ 1023582 h 1106108"/>
              <a:gd name="connsiteX2" fmla="*/ 1535374 w 1603612"/>
              <a:gd name="connsiteY2" fmla="*/ 320722 h 1106108"/>
              <a:gd name="connsiteX3" fmla="*/ 1603612 w 1603612"/>
              <a:gd name="connsiteY3" fmla="*/ 0 h 110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612" h="1106108">
                <a:moveTo>
                  <a:pt x="0" y="1064525"/>
                </a:moveTo>
                <a:cubicBezTo>
                  <a:pt x="479377" y="1106037"/>
                  <a:pt x="958755" y="1147549"/>
                  <a:pt x="1214651" y="1023582"/>
                </a:cubicBezTo>
                <a:cubicBezTo>
                  <a:pt x="1470547" y="899615"/>
                  <a:pt x="1470547" y="491319"/>
                  <a:pt x="1535374" y="320722"/>
                </a:cubicBezTo>
                <a:cubicBezTo>
                  <a:pt x="1600201" y="150125"/>
                  <a:pt x="1601906" y="75062"/>
                  <a:pt x="1603612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Freeform 20"/>
          <p:cNvSpPr/>
          <p:nvPr/>
        </p:nvSpPr>
        <p:spPr>
          <a:xfrm>
            <a:off x="2475648" y="2657741"/>
            <a:ext cx="1801298" cy="1009934"/>
          </a:xfrm>
          <a:custGeom>
            <a:avLst/>
            <a:gdLst>
              <a:gd name="connsiteX0" fmla="*/ 1801298 w 1801298"/>
              <a:gd name="connsiteY0" fmla="*/ 1009934 h 1009934"/>
              <a:gd name="connsiteX1" fmla="*/ 784540 w 1801298"/>
              <a:gd name="connsiteY1" fmla="*/ 982639 h 1009934"/>
              <a:gd name="connsiteX2" fmla="*/ 40737 w 1801298"/>
              <a:gd name="connsiteY2" fmla="*/ 914400 h 1009934"/>
              <a:gd name="connsiteX3" fmla="*/ 163567 w 1801298"/>
              <a:gd name="connsiteY3" fmla="*/ 0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1298" h="1009934">
                <a:moveTo>
                  <a:pt x="1801298" y="1009934"/>
                </a:moveTo>
                <a:cubicBezTo>
                  <a:pt x="1439632" y="1004247"/>
                  <a:pt x="1077967" y="998561"/>
                  <a:pt x="784540" y="982639"/>
                </a:cubicBezTo>
                <a:cubicBezTo>
                  <a:pt x="491113" y="966717"/>
                  <a:pt x="144232" y="1078173"/>
                  <a:pt x="40737" y="914400"/>
                </a:cubicBezTo>
                <a:cubicBezTo>
                  <a:pt x="-62758" y="750627"/>
                  <a:pt x="50404" y="375313"/>
                  <a:pt x="163567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Freeform 21"/>
          <p:cNvSpPr/>
          <p:nvPr/>
        </p:nvSpPr>
        <p:spPr>
          <a:xfrm>
            <a:off x="4549902" y="2371138"/>
            <a:ext cx="0" cy="272955"/>
          </a:xfrm>
          <a:custGeom>
            <a:avLst/>
            <a:gdLst>
              <a:gd name="connsiteX0" fmla="*/ 0 w 0"/>
              <a:gd name="connsiteY0" fmla="*/ 272955 h 272955"/>
              <a:gd name="connsiteX1" fmla="*/ 0 w 0"/>
              <a:gd name="connsiteY1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72955">
                <a:moveTo>
                  <a:pt x="0" y="272955"/>
                </a:move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TextBox 22"/>
          <p:cNvSpPr txBox="1"/>
          <p:nvPr/>
        </p:nvSpPr>
        <p:spPr>
          <a:xfrm>
            <a:off x="3491880" y="3818566"/>
            <a:ext cx="1281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err="1" smtClean="0">
                <a:latin typeface="Minya Nouvelle" pitchFamily="2" charset="0"/>
              </a:rPr>
              <a:t>width</a:t>
            </a:r>
            <a:r>
              <a:rPr lang="sv-SE" sz="2800" dirty="0" smtClean="0">
                <a:latin typeface="Minya Nouvelle" pitchFamily="2" charset="0"/>
              </a:rPr>
              <a:t>:</a:t>
            </a:r>
            <a:r>
              <a:rPr lang="sv-SE" dirty="0" smtClean="0">
                <a:latin typeface="Minya Nouvelle" pitchFamily="2" charset="0"/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8977" y="3793604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400px</a:t>
            </a:r>
            <a:endParaRPr lang="sv-SE" b="1" dirty="0" smtClean="0">
              <a:latin typeface="Minya Nouvelle" pitchFamily="2" charset="0"/>
            </a:endParaRPr>
          </a:p>
        </p:txBody>
      </p:sp>
      <p:pic>
        <p:nvPicPr>
          <p:cNvPr id="25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2627784" y="4513684"/>
            <a:ext cx="3960440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400px;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29026" name="Picture 2" descr="L:\WorkSpace\tstjo\Icons\v_collection_png\64x64\shadow\tape_measur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12930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19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Margin</a:t>
            </a:r>
            <a:r>
              <a:rPr lang="sv-SE" dirty="0" smtClean="0"/>
              <a:t>, </a:t>
            </a:r>
            <a:r>
              <a:rPr lang="sv-SE" dirty="0" err="1" smtClean="0"/>
              <a:t>padding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472" y="1060118"/>
            <a:ext cx="6400800" cy="611719"/>
          </a:xfrm>
        </p:spPr>
        <p:txBody>
          <a:bodyPr/>
          <a:lstStyle/>
          <a:p>
            <a:r>
              <a:rPr lang="sv-SE" dirty="0" err="1" smtClean="0"/>
              <a:t>Padding</a:t>
            </a:r>
            <a:r>
              <a:rPr lang="sv-SE" dirty="0" smtClean="0"/>
              <a:t>:</a:t>
            </a:r>
            <a:endParaRPr lang="sv-SE" dirty="0"/>
          </a:p>
        </p:txBody>
      </p:sp>
      <p:pic>
        <p:nvPicPr>
          <p:cNvPr id="4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3568" y="1491468"/>
            <a:ext cx="302433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padding-top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padding-right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padding-bottom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padding-left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7544" y="1814633"/>
            <a:ext cx="3600400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 5px 20px 4px;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Chevron 6"/>
          <p:cNvSpPr/>
          <p:nvPr/>
        </p:nvSpPr>
        <p:spPr>
          <a:xfrm>
            <a:off x="3923928" y="1851508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50024" y="1257530"/>
            <a:ext cx="996286" cy="499846"/>
          </a:xfrm>
          <a:custGeom>
            <a:avLst/>
            <a:gdLst>
              <a:gd name="connsiteX0" fmla="*/ 996286 w 996286"/>
              <a:gd name="connsiteY0" fmla="*/ 1703 h 499846"/>
              <a:gd name="connsiteX1" fmla="*/ 368489 w 996286"/>
              <a:gd name="connsiteY1" fmla="*/ 76766 h 499846"/>
              <a:gd name="connsiteX2" fmla="*/ 0 w 996286"/>
              <a:gd name="connsiteY2" fmla="*/ 499846 h 49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6286" h="499846">
                <a:moveTo>
                  <a:pt x="996286" y="1703"/>
                </a:moveTo>
                <a:cubicBezTo>
                  <a:pt x="765411" y="-2278"/>
                  <a:pt x="534537" y="-6258"/>
                  <a:pt x="368489" y="76766"/>
                </a:cubicBezTo>
                <a:cubicBezTo>
                  <a:pt x="202441" y="159790"/>
                  <a:pt x="101220" y="329818"/>
                  <a:pt x="0" y="49984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 rot="1201883">
            <a:off x="3379351" y="1170610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% fungerar också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611560" y="2929508"/>
            <a:ext cx="6400800" cy="6117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Minya Nouvelle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 smtClean="0"/>
              <a:t>Margin</a:t>
            </a:r>
            <a:r>
              <a:rPr lang="sv-SE" dirty="0" smtClean="0"/>
              <a:t>:</a:t>
            </a:r>
            <a:endParaRPr lang="sv-SE" dirty="0"/>
          </a:p>
        </p:txBody>
      </p:sp>
      <p:sp>
        <p:nvSpPr>
          <p:cNvPr id="11" name="Rectangle 10"/>
          <p:cNvSpPr/>
          <p:nvPr/>
        </p:nvSpPr>
        <p:spPr>
          <a:xfrm>
            <a:off x="683568" y="3344713"/>
            <a:ext cx="3024336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77544" y="3486988"/>
            <a:ext cx="3600400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 5px 20px 4px;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3" name="Chevron 12"/>
          <p:cNvSpPr/>
          <p:nvPr/>
        </p:nvSpPr>
        <p:spPr>
          <a:xfrm>
            <a:off x="3923928" y="3523863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3568" y="4441676"/>
            <a:ext cx="3024336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auto;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margin-right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auto;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width: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50%; }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20072" y="4513684"/>
            <a:ext cx="2286125" cy="882099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/>
            </a:r>
            <a:br>
              <a:rPr lang="sv-SE" dirty="0" smtClean="0"/>
            </a:br>
            <a:r>
              <a:rPr lang="sv-SE" dirty="0" smtClean="0"/>
              <a:t>div</a:t>
            </a:r>
            <a:endParaRPr lang="sv-SE" dirty="0"/>
          </a:p>
        </p:txBody>
      </p:sp>
      <p:sp>
        <p:nvSpPr>
          <p:cNvPr id="24" name="Rectangle 23"/>
          <p:cNvSpPr/>
          <p:nvPr/>
        </p:nvSpPr>
        <p:spPr>
          <a:xfrm>
            <a:off x="5796136" y="4551165"/>
            <a:ext cx="1080120" cy="29590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h1</a:t>
            </a:r>
            <a:endParaRPr lang="sv-SE" dirty="0"/>
          </a:p>
        </p:txBody>
      </p:sp>
      <p:sp>
        <p:nvSpPr>
          <p:cNvPr id="25" name="Chevron 24"/>
          <p:cNvSpPr/>
          <p:nvPr/>
        </p:nvSpPr>
        <p:spPr>
          <a:xfrm>
            <a:off x="3923928" y="4585692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pic>
        <p:nvPicPr>
          <p:cNvPr id="128002" name="Picture 2" descr="S:\dfm\info\icons\v-collections\v_collections_png\basic_foundation\64x64\shadow\lightbulb_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8" y="464993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189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423805" y="1057300"/>
            <a:ext cx="2388555" cy="1260140"/>
          </a:xfrm>
          <a:prstGeom prst="rect">
            <a:avLst/>
          </a:prstGeom>
          <a:solidFill>
            <a:srgbClr val="FFCCFF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Overflow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539552" y="1104340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visible;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36096" y="1057300"/>
            <a:ext cx="2376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, </a:t>
            </a:r>
            <a:r>
              <a:rPr lang="sv-SE" sz="1000" dirty="0" err="1">
                <a:latin typeface="Georgia" pitchFamily="18" charset="0"/>
              </a:rPr>
              <a:t>consetetur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sadipscing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nonumy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eirmod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tempor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invidunt</a:t>
            </a:r>
            <a:r>
              <a:rPr lang="sv-SE" sz="1000" dirty="0">
                <a:latin typeface="Georgia" pitchFamily="18" charset="0"/>
              </a:rPr>
              <a:t> ut </a:t>
            </a:r>
            <a:r>
              <a:rPr lang="sv-SE" sz="1000" dirty="0" err="1">
                <a:latin typeface="Georgia" pitchFamily="18" charset="0"/>
              </a:rPr>
              <a:t>labore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dolore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magna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aliquyam</a:t>
            </a:r>
            <a:r>
              <a:rPr lang="sv-SE" sz="1000" dirty="0">
                <a:latin typeface="Georgia" pitchFamily="18" charset="0"/>
              </a:rPr>
              <a:t> erat,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voluptua</a:t>
            </a:r>
            <a:r>
              <a:rPr lang="sv-SE" sz="1000" dirty="0">
                <a:latin typeface="Georgia" pitchFamily="18" charset="0"/>
              </a:rPr>
              <a:t>. At </a:t>
            </a:r>
            <a:r>
              <a:rPr lang="sv-SE" sz="1000" dirty="0" err="1">
                <a:latin typeface="Georgia" pitchFamily="18" charset="0"/>
              </a:rPr>
              <a:t>vero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eos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accusam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justo</a:t>
            </a:r>
            <a:r>
              <a:rPr lang="sv-SE" sz="1000" dirty="0">
                <a:latin typeface="Georgia" pitchFamily="18" charset="0"/>
              </a:rPr>
              <a:t> duo </a:t>
            </a:r>
            <a:r>
              <a:rPr lang="sv-SE" sz="1000" dirty="0" err="1">
                <a:latin typeface="Georgia" pitchFamily="18" charset="0"/>
              </a:rPr>
              <a:t>dolores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ea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rebum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>
                <a:latin typeface="Georgia" pitchFamily="18" charset="0"/>
              </a:rPr>
              <a:t>Stet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clita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kasd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gubergren</a:t>
            </a:r>
            <a:r>
              <a:rPr lang="sv-SE" sz="1000" dirty="0">
                <a:latin typeface="Georgia" pitchFamily="18" charset="0"/>
              </a:rPr>
              <a:t>, no </a:t>
            </a:r>
            <a:r>
              <a:rPr lang="sv-SE" sz="1000" dirty="0" err="1">
                <a:latin typeface="Georgia" pitchFamily="18" charset="0"/>
              </a:rPr>
              <a:t>sea</a:t>
            </a:r>
            <a:r>
              <a:rPr lang="sv-SE" sz="1000" dirty="0">
                <a:latin typeface="Georgia" pitchFamily="18" charset="0"/>
              </a:rPr>
              <a:t> takimata </a:t>
            </a:r>
            <a:r>
              <a:rPr lang="sv-SE" sz="1000" dirty="0" err="1">
                <a:latin typeface="Georgia" pitchFamily="18" charset="0"/>
              </a:rPr>
              <a:t>sanctus</a:t>
            </a:r>
            <a:r>
              <a:rPr lang="sv-SE" sz="1000" dirty="0">
                <a:latin typeface="Georgia" pitchFamily="18" charset="0"/>
              </a:rPr>
              <a:t> est </a:t>
            </a:r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 smtClean="0">
                <a:latin typeface="Georgia" pitchFamily="18" charset="0"/>
              </a:rPr>
              <a:t>Lorem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ipsum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dolor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sit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amet</a:t>
            </a:r>
            <a:r>
              <a:rPr lang="sv-SE" sz="1000" dirty="0" smtClean="0">
                <a:latin typeface="Georgia" pitchFamily="18" charset="0"/>
              </a:rPr>
              <a:t>, </a:t>
            </a:r>
            <a:r>
              <a:rPr lang="sv-SE" sz="1000" dirty="0" err="1" smtClean="0">
                <a:latin typeface="Georgia" pitchFamily="18" charset="0"/>
              </a:rPr>
              <a:t>consetetur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sadipscing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.</a:t>
            </a:r>
            <a:r>
              <a:rPr lang="sv-SE" sz="1000" dirty="0" smtClean="0">
                <a:latin typeface="Georgia" pitchFamily="18" charset="0"/>
              </a:rPr>
              <a:t> </a:t>
            </a:r>
          </a:p>
        </p:txBody>
      </p:sp>
      <p:sp>
        <p:nvSpPr>
          <p:cNvPr id="8" name="Pentagon 7"/>
          <p:cNvSpPr/>
          <p:nvPr/>
        </p:nvSpPr>
        <p:spPr>
          <a:xfrm>
            <a:off x="4271677" y="1435342"/>
            <a:ext cx="936104" cy="50405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5423805" y="2713484"/>
            <a:ext cx="2388555" cy="1260140"/>
          </a:xfrm>
          <a:prstGeom prst="rect">
            <a:avLst/>
          </a:prstGeom>
          <a:solidFill>
            <a:srgbClr val="FFCCFF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539552" y="2760524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hidden;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36096" y="2713484"/>
            <a:ext cx="2376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, </a:t>
            </a:r>
            <a:r>
              <a:rPr lang="sv-SE" sz="1000" dirty="0" err="1">
                <a:latin typeface="Georgia" pitchFamily="18" charset="0"/>
              </a:rPr>
              <a:t>consetetur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sadipscing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nonumy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eirmod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tempor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invidunt</a:t>
            </a:r>
            <a:r>
              <a:rPr lang="sv-SE" sz="1000" dirty="0">
                <a:latin typeface="Georgia" pitchFamily="18" charset="0"/>
              </a:rPr>
              <a:t> ut </a:t>
            </a:r>
            <a:r>
              <a:rPr lang="sv-SE" sz="1000" dirty="0" err="1">
                <a:latin typeface="Georgia" pitchFamily="18" charset="0"/>
              </a:rPr>
              <a:t>labore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dolore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magna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aliquyam</a:t>
            </a:r>
            <a:r>
              <a:rPr lang="sv-SE" sz="1000" dirty="0">
                <a:latin typeface="Georgia" pitchFamily="18" charset="0"/>
              </a:rPr>
              <a:t> erat,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voluptua</a:t>
            </a:r>
            <a:r>
              <a:rPr lang="sv-SE" sz="1000" dirty="0">
                <a:latin typeface="Georgia" pitchFamily="18" charset="0"/>
              </a:rPr>
              <a:t>. At </a:t>
            </a:r>
            <a:r>
              <a:rPr lang="sv-SE" sz="1000" dirty="0" err="1">
                <a:latin typeface="Georgia" pitchFamily="18" charset="0"/>
              </a:rPr>
              <a:t>vero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eos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accusam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justo</a:t>
            </a:r>
            <a:r>
              <a:rPr lang="sv-SE" sz="1000" dirty="0">
                <a:latin typeface="Georgia" pitchFamily="18" charset="0"/>
              </a:rPr>
              <a:t> duo </a:t>
            </a:r>
            <a:r>
              <a:rPr lang="sv-SE" sz="1000" dirty="0" err="1">
                <a:latin typeface="Georgia" pitchFamily="18" charset="0"/>
              </a:rPr>
              <a:t>dolores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ea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rebum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>
                <a:latin typeface="Georgia" pitchFamily="18" charset="0"/>
              </a:rPr>
              <a:t>Stet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clita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kasd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gubergren</a:t>
            </a:r>
            <a:r>
              <a:rPr lang="sv-SE" sz="1000" dirty="0">
                <a:latin typeface="Georgia" pitchFamily="18" charset="0"/>
              </a:rPr>
              <a:t>, no </a:t>
            </a:r>
            <a:r>
              <a:rPr lang="sv-SE" sz="1000" dirty="0" err="1">
                <a:latin typeface="Georgia" pitchFamily="18" charset="0"/>
              </a:rPr>
              <a:t>sea</a:t>
            </a:r>
            <a:r>
              <a:rPr lang="sv-SE" sz="1000" dirty="0">
                <a:latin typeface="Georgia" pitchFamily="18" charset="0"/>
              </a:rPr>
              <a:t> takimata </a:t>
            </a:r>
            <a:r>
              <a:rPr lang="sv-SE" sz="1000" dirty="0" err="1">
                <a:latin typeface="Georgia" pitchFamily="18" charset="0"/>
              </a:rPr>
              <a:t>sanctus</a:t>
            </a:r>
            <a:r>
              <a:rPr lang="sv-SE" sz="1000" dirty="0">
                <a:latin typeface="Georgia" pitchFamily="18" charset="0"/>
              </a:rPr>
              <a:t> est </a:t>
            </a:r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ipsum</a:t>
            </a:r>
            <a:endParaRPr lang="sv-SE" sz="1000" dirty="0" smtClean="0">
              <a:latin typeface="Georgia" pitchFamily="18" charset="0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4271677" y="3091526"/>
            <a:ext cx="936104" cy="50405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2279176" y="2013229"/>
            <a:ext cx="675564" cy="362871"/>
          </a:xfrm>
          <a:custGeom>
            <a:avLst/>
            <a:gdLst>
              <a:gd name="connsiteX0" fmla="*/ 675564 w 675564"/>
              <a:gd name="connsiteY0" fmla="*/ 361665 h 362871"/>
              <a:gd name="connsiteX1" fmla="*/ 218364 w 675564"/>
              <a:gd name="connsiteY1" fmla="*/ 307074 h 362871"/>
              <a:gd name="connsiteX2" fmla="*/ 0 w 675564"/>
              <a:gd name="connsiteY2" fmla="*/ 0 h 36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4" h="362871">
                <a:moveTo>
                  <a:pt x="675564" y="361665"/>
                </a:moveTo>
                <a:cubicBezTo>
                  <a:pt x="503261" y="364508"/>
                  <a:pt x="330958" y="367351"/>
                  <a:pt x="218364" y="307074"/>
                </a:cubicBezTo>
                <a:cubicBezTo>
                  <a:pt x="105770" y="246797"/>
                  <a:pt x="52885" y="123398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2915816" y="2222211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23805" y="4153644"/>
            <a:ext cx="2388555" cy="1260140"/>
          </a:xfrm>
          <a:prstGeom prst="rect">
            <a:avLst/>
          </a:prstGeom>
          <a:solidFill>
            <a:srgbClr val="FFCCFF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539552" y="4200684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scroll; </a:t>
            </a:r>
            <a:r>
              <a:rPr lang="en-US" sz="14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auto */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96" y="4153644"/>
            <a:ext cx="2219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latin typeface="Georgia" pitchFamily="18" charset="0"/>
              </a:rPr>
              <a:t>consetetur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sadipscing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nonumy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eirmod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tempor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invidunt</a:t>
            </a:r>
            <a:r>
              <a:rPr lang="sv-SE" sz="1000" dirty="0">
                <a:latin typeface="Georgia" pitchFamily="18" charset="0"/>
              </a:rPr>
              <a:t> ut </a:t>
            </a:r>
            <a:r>
              <a:rPr lang="sv-SE" sz="1000" dirty="0" err="1">
                <a:latin typeface="Georgia" pitchFamily="18" charset="0"/>
              </a:rPr>
              <a:t>labore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dolore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magna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aliquyam</a:t>
            </a:r>
            <a:r>
              <a:rPr lang="sv-SE" sz="1000" dirty="0">
                <a:latin typeface="Georgia" pitchFamily="18" charset="0"/>
              </a:rPr>
              <a:t> erat,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voluptua</a:t>
            </a:r>
            <a:r>
              <a:rPr lang="sv-SE" sz="1000" dirty="0">
                <a:latin typeface="Georgia" pitchFamily="18" charset="0"/>
              </a:rPr>
              <a:t>. At </a:t>
            </a:r>
            <a:r>
              <a:rPr lang="sv-SE" sz="1000" dirty="0" err="1">
                <a:latin typeface="Georgia" pitchFamily="18" charset="0"/>
              </a:rPr>
              <a:t>vero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eos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accusam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justo</a:t>
            </a:r>
            <a:r>
              <a:rPr lang="sv-SE" sz="1000" dirty="0">
                <a:latin typeface="Georgia" pitchFamily="18" charset="0"/>
              </a:rPr>
              <a:t> duo </a:t>
            </a:r>
            <a:r>
              <a:rPr lang="sv-SE" sz="1000" dirty="0" err="1">
                <a:latin typeface="Georgia" pitchFamily="18" charset="0"/>
              </a:rPr>
              <a:t>dolores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ea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rebum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>
                <a:latin typeface="Georgia" pitchFamily="18" charset="0"/>
              </a:rPr>
              <a:t>Stet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clita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kasd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gubergren</a:t>
            </a:r>
            <a:r>
              <a:rPr lang="sv-SE" sz="1000" dirty="0">
                <a:latin typeface="Georgia" pitchFamily="18" charset="0"/>
              </a:rPr>
              <a:t>, no </a:t>
            </a:r>
            <a:r>
              <a:rPr lang="sv-SE" sz="1000" dirty="0" err="1">
                <a:latin typeface="Georgia" pitchFamily="18" charset="0"/>
              </a:rPr>
              <a:t>sea</a:t>
            </a:r>
            <a:r>
              <a:rPr lang="sv-SE" sz="1000" dirty="0">
                <a:latin typeface="Georgia" pitchFamily="18" charset="0"/>
              </a:rPr>
              <a:t> takimata </a:t>
            </a:r>
            <a:r>
              <a:rPr lang="sv-SE" sz="1000" dirty="0" err="1">
                <a:latin typeface="Georgia" pitchFamily="18" charset="0"/>
              </a:rPr>
              <a:t>sanctus</a:t>
            </a:r>
            <a:r>
              <a:rPr lang="sv-SE" sz="1000" dirty="0">
                <a:latin typeface="Georgia" pitchFamily="18" charset="0"/>
              </a:rPr>
              <a:t> est </a:t>
            </a:r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. </a:t>
            </a:r>
            <a:endParaRPr lang="sv-SE" sz="1000" dirty="0" smtClean="0">
              <a:latin typeface="Georgia" pitchFamily="18" charset="0"/>
            </a:endParaRPr>
          </a:p>
        </p:txBody>
      </p:sp>
      <p:sp>
        <p:nvSpPr>
          <p:cNvPr id="18" name="Pentagon 17"/>
          <p:cNvSpPr/>
          <p:nvPr/>
        </p:nvSpPr>
        <p:spPr>
          <a:xfrm>
            <a:off x="4271677" y="4531686"/>
            <a:ext cx="936104" cy="50405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812" y="4169392"/>
            <a:ext cx="113960" cy="122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49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0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  <p:bldP spid="15" grpId="0" animBg="1"/>
      <p:bldP spid="16" grpId="0" animBg="1"/>
      <p:bldP spid="17" grpId="0"/>
      <p:bldP spid="1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Synlighet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2064259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#two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1820947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4572000" y="2252994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two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7" name="Rectangle 6"/>
          <p:cNvSpPr/>
          <p:nvPr/>
        </p:nvSpPr>
        <p:spPr>
          <a:xfrm>
            <a:off x="4572000" y="2685042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6660232" y="1826610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6660232" y="2252994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1" name="TextBox 10"/>
          <p:cNvSpPr txBox="1"/>
          <p:nvPr/>
        </p:nvSpPr>
        <p:spPr>
          <a:xfrm>
            <a:off x="5136832" y="145886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Före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1912" y="146044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Efter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536" y="3989891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#two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visibility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hidden;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0" y="3792451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5" name="Rectangle 14"/>
          <p:cNvSpPr/>
          <p:nvPr/>
        </p:nvSpPr>
        <p:spPr>
          <a:xfrm>
            <a:off x="4572000" y="4224498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two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6" name="Rectangle 15"/>
          <p:cNvSpPr/>
          <p:nvPr/>
        </p:nvSpPr>
        <p:spPr>
          <a:xfrm>
            <a:off x="4572000" y="4656546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7" name="Rectangle 16"/>
          <p:cNvSpPr/>
          <p:nvPr/>
        </p:nvSpPr>
        <p:spPr>
          <a:xfrm>
            <a:off x="6660232" y="3798114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8" name="Rectangle 17"/>
          <p:cNvSpPr/>
          <p:nvPr/>
        </p:nvSpPr>
        <p:spPr>
          <a:xfrm>
            <a:off x="6660232" y="4655393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pic>
        <p:nvPicPr>
          <p:cNvPr id="21" name="Picture 4" descr="S:\dfm\info\icons\v-collections\v_collections_png\objects_people_industries\128x128\shadow\box_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21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856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block/</a:t>
            </a:r>
            <a:r>
              <a:rPr lang="sv-SE" dirty="0" err="1" smtClean="0"/>
              <a:t>inline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11560" y="1489348"/>
            <a:ext cx="7704856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6228184" y="1631107"/>
            <a:ext cx="1728192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200" dirty="0" smtClean="0">
                <a:solidFill>
                  <a:schemeClr val="tx1"/>
                </a:solidFill>
              </a:rPr>
              <a:t>&lt;a </a:t>
            </a:r>
            <a:r>
              <a:rPr lang="sv-SE" sz="1200" dirty="0" err="1" smtClean="0">
                <a:solidFill>
                  <a:schemeClr val="tx1"/>
                </a:solidFill>
              </a:rPr>
              <a:t>class</a:t>
            </a:r>
            <a:r>
              <a:rPr lang="sv-SE" sz="1200" dirty="0" smtClean="0">
                <a:solidFill>
                  <a:schemeClr val="tx1"/>
                </a:solidFill>
              </a:rPr>
              <a:t>="</a:t>
            </a:r>
            <a:r>
              <a:rPr lang="sv-SE" sz="1200" dirty="0" err="1" smtClean="0">
                <a:solidFill>
                  <a:schemeClr val="tx1"/>
                </a:solidFill>
              </a:rPr>
              <a:t>menu</a:t>
            </a:r>
            <a:r>
              <a:rPr lang="sv-SE" sz="1200" dirty="0" smtClean="0">
                <a:solidFill>
                  <a:schemeClr val="tx1"/>
                </a:solidFill>
              </a:rPr>
              <a:t>"&gt;</a:t>
            </a:r>
            <a:endParaRPr lang="sv-SE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6071" y="110268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inline</a:t>
            </a:r>
            <a:endParaRPr lang="sv-SE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191933">
            <a:off x="1043608" y="1057300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block</a:t>
            </a:r>
          </a:p>
        </p:txBody>
      </p:sp>
      <p:sp>
        <p:nvSpPr>
          <p:cNvPr id="8" name="Freeform 7"/>
          <p:cNvSpPr/>
          <p:nvPr/>
        </p:nvSpPr>
        <p:spPr>
          <a:xfrm>
            <a:off x="1487606" y="1250745"/>
            <a:ext cx="750627" cy="700885"/>
          </a:xfrm>
          <a:custGeom>
            <a:avLst/>
            <a:gdLst>
              <a:gd name="connsiteX0" fmla="*/ 0 w 750627"/>
              <a:gd name="connsiteY0" fmla="*/ 134503 h 700885"/>
              <a:gd name="connsiteX1" fmla="*/ 504967 w 750627"/>
              <a:gd name="connsiteY1" fmla="*/ 38968 h 700885"/>
              <a:gd name="connsiteX2" fmla="*/ 750627 w 750627"/>
              <a:gd name="connsiteY2" fmla="*/ 700885 h 70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27" h="700885">
                <a:moveTo>
                  <a:pt x="0" y="134503"/>
                </a:moveTo>
                <a:cubicBezTo>
                  <a:pt x="189931" y="39537"/>
                  <a:pt x="379863" y="-55429"/>
                  <a:pt x="504967" y="38968"/>
                </a:cubicBezTo>
                <a:cubicBezTo>
                  <a:pt x="630071" y="133365"/>
                  <a:pt x="690349" y="417125"/>
                  <a:pt x="750627" y="70088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Freeform 8"/>
          <p:cNvSpPr/>
          <p:nvPr/>
        </p:nvSpPr>
        <p:spPr>
          <a:xfrm>
            <a:off x="6236530" y="1209470"/>
            <a:ext cx="487286" cy="489676"/>
          </a:xfrm>
          <a:custGeom>
            <a:avLst/>
            <a:gdLst>
              <a:gd name="connsiteX0" fmla="*/ 487286 w 487286"/>
              <a:gd name="connsiteY0" fmla="*/ 73420 h 489676"/>
              <a:gd name="connsiteX1" fmla="*/ 16438 w 487286"/>
              <a:gd name="connsiteY1" fmla="*/ 32476 h 489676"/>
              <a:gd name="connsiteX2" fmla="*/ 152916 w 487286"/>
              <a:gd name="connsiteY2" fmla="*/ 489676 h 48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7286" h="489676">
                <a:moveTo>
                  <a:pt x="487286" y="73420"/>
                </a:moveTo>
                <a:cubicBezTo>
                  <a:pt x="279726" y="18260"/>
                  <a:pt x="72166" y="-36900"/>
                  <a:pt x="16438" y="32476"/>
                </a:cubicBezTo>
                <a:cubicBezTo>
                  <a:pt x="-39290" y="101852"/>
                  <a:pt x="56813" y="295764"/>
                  <a:pt x="152916" y="48967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699792" y="2569468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.menu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block;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83968" y="1624417"/>
            <a:ext cx="1728192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1560" y="3577580"/>
            <a:ext cx="7704856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645088" y="3973624"/>
            <a:ext cx="7645927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200" dirty="0" smtClean="0">
                <a:solidFill>
                  <a:schemeClr val="tx1"/>
                </a:solidFill>
              </a:rPr>
              <a:t>&lt;a </a:t>
            </a:r>
            <a:r>
              <a:rPr lang="sv-SE" sz="1200" dirty="0" err="1" smtClean="0">
                <a:solidFill>
                  <a:schemeClr val="tx1"/>
                </a:solidFill>
              </a:rPr>
              <a:t>class</a:t>
            </a:r>
            <a:r>
              <a:rPr lang="sv-SE" sz="1200" dirty="0" smtClean="0">
                <a:solidFill>
                  <a:schemeClr val="tx1"/>
                </a:solidFill>
              </a:rPr>
              <a:t>="</a:t>
            </a:r>
            <a:r>
              <a:rPr lang="sv-SE" sz="1200" dirty="0" err="1" smtClean="0">
                <a:solidFill>
                  <a:schemeClr val="tx1"/>
                </a:solidFill>
              </a:rPr>
              <a:t>menu</a:t>
            </a:r>
            <a:r>
              <a:rPr lang="sv-SE" sz="1200" dirty="0" smtClean="0">
                <a:solidFill>
                  <a:schemeClr val="tx1"/>
                </a:solidFill>
              </a:rPr>
              <a:t>"&gt;</a:t>
            </a:r>
            <a:endParaRPr lang="sv-SE" sz="12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83968" y="3712649"/>
            <a:ext cx="1728192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70C0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749421" y="2941093"/>
            <a:ext cx="2051380" cy="730155"/>
          </a:xfrm>
          <a:custGeom>
            <a:avLst/>
            <a:gdLst>
              <a:gd name="connsiteX0" fmla="*/ 0 w 2051380"/>
              <a:gd name="connsiteY0" fmla="*/ 0 h 730155"/>
              <a:gd name="connsiteX1" fmla="*/ 1842448 w 2051380"/>
              <a:gd name="connsiteY1" fmla="*/ 129653 h 730155"/>
              <a:gd name="connsiteX2" fmla="*/ 1931158 w 2051380"/>
              <a:gd name="connsiteY2" fmla="*/ 730155 h 73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1380" h="730155">
                <a:moveTo>
                  <a:pt x="0" y="0"/>
                </a:moveTo>
                <a:cubicBezTo>
                  <a:pt x="760294" y="3980"/>
                  <a:pt x="1520588" y="7961"/>
                  <a:pt x="1842448" y="129653"/>
                </a:cubicBezTo>
                <a:cubicBezTo>
                  <a:pt x="2164308" y="251346"/>
                  <a:pt x="2047733" y="490750"/>
                  <a:pt x="1931158" y="73015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2703855" y="4441676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.menu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inline;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1" name="Freeform 20"/>
          <p:cNvSpPr/>
          <p:nvPr/>
        </p:nvSpPr>
        <p:spPr>
          <a:xfrm>
            <a:off x="5138382" y="2060812"/>
            <a:ext cx="3584281" cy="3049640"/>
          </a:xfrm>
          <a:custGeom>
            <a:avLst/>
            <a:gdLst>
              <a:gd name="connsiteX0" fmla="*/ 0 w 3584281"/>
              <a:gd name="connsiteY0" fmla="*/ 2947916 h 3049640"/>
              <a:gd name="connsiteX1" fmla="*/ 2831911 w 3584281"/>
              <a:gd name="connsiteY1" fmla="*/ 3029803 h 3049640"/>
              <a:gd name="connsiteX2" fmla="*/ 3582537 w 3584281"/>
              <a:gd name="connsiteY2" fmla="*/ 2620370 h 3049640"/>
              <a:gd name="connsiteX3" fmla="*/ 2702257 w 3584281"/>
              <a:gd name="connsiteY3" fmla="*/ 0 h 304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4281" h="3049640">
                <a:moveTo>
                  <a:pt x="0" y="2947916"/>
                </a:moveTo>
                <a:cubicBezTo>
                  <a:pt x="1117411" y="3016155"/>
                  <a:pt x="2234822" y="3084394"/>
                  <a:pt x="2831911" y="3029803"/>
                </a:cubicBezTo>
                <a:cubicBezTo>
                  <a:pt x="3429000" y="2975212"/>
                  <a:pt x="3604146" y="3125337"/>
                  <a:pt x="3582537" y="2620370"/>
                </a:cubicBezTo>
                <a:cubicBezTo>
                  <a:pt x="3560928" y="2115403"/>
                  <a:pt x="3131592" y="1057701"/>
                  <a:pt x="2702257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pic>
        <p:nvPicPr>
          <p:cNvPr id="22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07504" y="5306316"/>
            <a:ext cx="3946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Fler värden finns, exempelvis list-item, table</a:t>
            </a:r>
          </a:p>
        </p:txBody>
      </p:sp>
    </p:spTree>
    <p:extLst>
      <p:ext uri="{BB962C8B-B14F-4D97-AF65-F5344CB8AC3E}">
        <p14:creationId xmlns:p14="http://schemas.microsoft.com/office/powerpoint/2010/main" val="1687945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265212"/>
            <a:ext cx="7772400" cy="773912"/>
          </a:xfrm>
        </p:spPr>
        <p:txBody>
          <a:bodyPr/>
          <a:lstStyle/>
          <a:p>
            <a:r>
              <a:rPr lang="sv-SE" dirty="0" smtClean="0"/>
              <a:t>Listor</a:t>
            </a:r>
            <a:endParaRPr lang="sv-SE" dirty="0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17340"/>
            <a:ext cx="2057400" cy="1724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26902"/>
            <a:ext cx="1190625" cy="1104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hevron 7"/>
          <p:cNvSpPr/>
          <p:nvPr/>
        </p:nvSpPr>
        <p:spPr>
          <a:xfrm>
            <a:off x="3923928" y="1984693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552" y="3433564"/>
            <a:ext cx="4104456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1px solid black;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:0;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:0;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list-style-type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1px solid black; }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96408" y="3433563"/>
            <a:ext cx="4104456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a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block;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#9C9;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#EFE;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a:hover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#9C9;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#EFE; …}</a:t>
            </a:r>
          </a:p>
        </p:txBody>
      </p:sp>
      <p:pic>
        <p:nvPicPr>
          <p:cNvPr id="16" name="Picture 5" descr="S:\dfm\info\icons\v-collections\v_collections_png\basic_foundation\128x128\shadow\bullet_ball_glass_gre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287398"/>
            <a:ext cx="539784" cy="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S:\dfm\info\icons\v-collections\v_collections_png\basic_foundation\128x128\shadow\bullet_ball_glass_gre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709692"/>
            <a:ext cx="539784" cy="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S:\dfm\info\icons\v-collections\v_collections_png\basic_foundation\128x128\shadow\bullet_ball_glass_gre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149658"/>
            <a:ext cx="539784" cy="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1114502">
            <a:off x="357814" y="2249802"/>
            <a:ext cx="779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circle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disc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square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009364" y="2661721"/>
            <a:ext cx="2965280" cy="2306064"/>
          </a:xfrm>
          <a:custGeom>
            <a:avLst/>
            <a:gdLst>
              <a:gd name="connsiteX0" fmla="*/ 570 w 2965280"/>
              <a:gd name="connsiteY0" fmla="*/ 40536 h 2306064"/>
              <a:gd name="connsiteX1" fmla="*/ 478242 w 2965280"/>
              <a:gd name="connsiteY1" fmla="*/ 74655 h 2306064"/>
              <a:gd name="connsiteX2" fmla="*/ 2907543 w 2965280"/>
              <a:gd name="connsiteY2" fmla="*/ 722924 h 2306064"/>
              <a:gd name="connsiteX3" fmla="*/ 1965848 w 2965280"/>
              <a:gd name="connsiteY3" fmla="*/ 2306064 h 230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5280" h="2306064">
                <a:moveTo>
                  <a:pt x="570" y="40536"/>
                </a:moveTo>
                <a:cubicBezTo>
                  <a:pt x="-2842" y="730"/>
                  <a:pt x="-6253" y="-39076"/>
                  <a:pt x="478242" y="74655"/>
                </a:cubicBezTo>
                <a:cubicBezTo>
                  <a:pt x="962737" y="188386"/>
                  <a:pt x="2659609" y="351023"/>
                  <a:pt x="2907543" y="722924"/>
                </a:cubicBezTo>
                <a:cubicBezTo>
                  <a:pt x="3155477" y="1094826"/>
                  <a:pt x="2560662" y="1700445"/>
                  <a:pt x="1965848" y="230606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188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6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Syntax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345332"/>
            <a:ext cx="391188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544" y="3416721"/>
            <a:ext cx="3911886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#CDF;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#9FF; 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5856" y="4201551"/>
            <a:ext cx="158417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Testrubrik</a:t>
            </a:r>
          </a:p>
        </p:txBody>
      </p:sp>
      <p:sp>
        <p:nvSpPr>
          <p:cNvPr id="7" name="Freeform 6"/>
          <p:cNvSpPr/>
          <p:nvPr/>
        </p:nvSpPr>
        <p:spPr>
          <a:xfrm>
            <a:off x="3903260" y="3098042"/>
            <a:ext cx="1269241" cy="683024"/>
          </a:xfrm>
          <a:custGeom>
            <a:avLst/>
            <a:gdLst>
              <a:gd name="connsiteX0" fmla="*/ 1269241 w 1269241"/>
              <a:gd name="connsiteY0" fmla="*/ 0 h 683024"/>
              <a:gd name="connsiteX1" fmla="*/ 846161 w 1269241"/>
              <a:gd name="connsiteY1" fmla="*/ 573206 h 683024"/>
              <a:gd name="connsiteX2" fmla="*/ 0 w 1269241"/>
              <a:gd name="connsiteY2" fmla="*/ 682388 h 68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9241" h="683024">
                <a:moveTo>
                  <a:pt x="1269241" y="0"/>
                </a:moveTo>
                <a:cubicBezTo>
                  <a:pt x="1163471" y="229737"/>
                  <a:pt x="1057701" y="459475"/>
                  <a:pt x="846161" y="573206"/>
                </a:cubicBezTo>
                <a:cubicBezTo>
                  <a:pt x="634621" y="686937"/>
                  <a:pt x="317310" y="684662"/>
                  <a:pt x="0" y="682388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5190239" y="2843059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Skrivs antingen mellan &lt;style&gt;&lt;/style&gt; eller i en </a:t>
            </a:r>
            <a:r>
              <a:rPr lang="sv-SE" dirty="0" err="1" smtClean="0">
                <a:latin typeface="Minya Nouvelle" pitchFamily="2" charset="0"/>
              </a:rPr>
              <a:t>inlänkad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css-fil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770" y="310543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Exempel:</a:t>
            </a:r>
          </a:p>
        </p:txBody>
      </p:sp>
      <p:pic>
        <p:nvPicPr>
          <p:cNvPr id="10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2" name="Picture 2" descr="S:\dfm\info\icons\v-collections\v_collections_png\software_graphics_media\64x64\shadow\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112930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3336878" y="1149556"/>
            <a:ext cx="2033516" cy="535943"/>
          </a:xfrm>
          <a:custGeom>
            <a:avLst/>
            <a:gdLst>
              <a:gd name="connsiteX0" fmla="*/ 2033516 w 2033516"/>
              <a:gd name="connsiteY0" fmla="*/ 535943 h 535943"/>
              <a:gd name="connsiteX1" fmla="*/ 1071349 w 2033516"/>
              <a:gd name="connsiteY1" fmla="*/ 10504 h 535943"/>
              <a:gd name="connsiteX2" fmla="*/ 0 w 2033516"/>
              <a:gd name="connsiteY2" fmla="*/ 235692 h 53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3516" h="535943">
                <a:moveTo>
                  <a:pt x="2033516" y="535943"/>
                </a:moveTo>
                <a:cubicBezTo>
                  <a:pt x="1721892" y="298244"/>
                  <a:pt x="1410268" y="60546"/>
                  <a:pt x="1071349" y="10504"/>
                </a:cubicBezTo>
                <a:cubicBezTo>
                  <a:pt x="732430" y="-39538"/>
                  <a:pt x="366215" y="98077"/>
                  <a:pt x="0" y="23569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 rot="20646492">
            <a:off x="5110043" y="1533795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"regel"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5008448"/>
            <a:ext cx="831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“</a:t>
            </a:r>
            <a:r>
              <a:rPr lang="en-US" i="1" dirty="0" err="1" smtClean="0">
                <a:latin typeface="Times New Roman"/>
                <a:cs typeface="Times New Roman"/>
              </a:rPr>
              <a:t>Hämta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alla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b="1" i="1" dirty="0" smtClean="0">
                <a:latin typeface="Times New Roman"/>
                <a:cs typeface="Times New Roman"/>
              </a:rPr>
              <a:t>h1</a:t>
            </a:r>
            <a:r>
              <a:rPr lang="en-US" i="1" dirty="0" smtClean="0">
                <a:latin typeface="Times New Roman"/>
                <a:cs typeface="Times New Roman"/>
              </a:rPr>
              <a:t>-element </a:t>
            </a:r>
            <a:r>
              <a:rPr lang="en-US" i="1" dirty="0" err="1" smtClean="0">
                <a:latin typeface="Times New Roman"/>
                <a:cs typeface="Times New Roman"/>
              </a:rPr>
              <a:t>och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ändra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b="1" i="1" dirty="0" err="1" smtClean="0">
                <a:latin typeface="Times New Roman"/>
                <a:cs typeface="Times New Roman"/>
              </a:rPr>
              <a:t>färgen</a:t>
            </a:r>
            <a:r>
              <a:rPr lang="en-US" i="1" dirty="0" smtClean="0">
                <a:latin typeface="Times New Roman"/>
                <a:cs typeface="Times New Roman"/>
              </a:rPr>
              <a:t> till </a:t>
            </a:r>
            <a:r>
              <a:rPr lang="en-US" b="1" i="1" dirty="0" smtClean="0">
                <a:latin typeface="Times New Roman"/>
                <a:cs typeface="Times New Roman"/>
              </a:rPr>
              <a:t>#CDF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och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b="1" i="1" dirty="0" err="1" smtClean="0">
                <a:latin typeface="Times New Roman"/>
                <a:cs typeface="Times New Roman"/>
              </a:rPr>
              <a:t>bakgrundsfärgen</a:t>
            </a:r>
            <a:r>
              <a:rPr lang="en-US" i="1" dirty="0" smtClean="0">
                <a:latin typeface="Times New Roman"/>
                <a:cs typeface="Times New Roman"/>
              </a:rPr>
              <a:t> till </a:t>
            </a:r>
            <a:r>
              <a:rPr lang="en-US" b="1" i="1" dirty="0" smtClean="0">
                <a:latin typeface="Times New Roman"/>
                <a:cs typeface="Times New Roman"/>
              </a:rPr>
              <a:t>#9FF</a:t>
            </a:r>
            <a:r>
              <a:rPr lang="en-US" i="1" dirty="0" smtClean="0">
                <a:latin typeface="Times New Roman"/>
                <a:cs typeface="Times New Roman"/>
              </a:rPr>
              <a:t>”</a:t>
            </a:r>
            <a:endParaRPr lang="en-US" i="1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0969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F09 – CSS, Layout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0014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9, HT2012</a:t>
            </a:r>
          </a:p>
          <a:p>
            <a:r>
              <a:rPr lang="sv-SE" sz="2800" dirty="0" smtClean="0">
                <a:latin typeface="Minya Nouvelle" pitchFamily="2" charset="0"/>
              </a:rPr>
              <a:t>CSS, Layout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159159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F09 – CSS, Layout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2678938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Layout med CSS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Struktur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Float/</a:t>
            </a:r>
            <a:r>
              <a:rPr lang="sv-SE" dirty="0" err="1" smtClean="0">
                <a:latin typeface="Minya Nouvelle" pitchFamily="2" charset="0"/>
              </a:rPr>
              <a:t>clear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Positionering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Absolut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Relativ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Fixerad</a:t>
            </a: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0" name="Picture 2" descr="L:\WorkSpace\tstjo\Icons\v_collection_png\128x128\shadow\fro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096" y="335661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28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4716016" y="1585156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Layout med CSS, del 1</a:t>
            </a:r>
            <a:endParaRPr lang="sv-SE" dirty="0"/>
          </a:p>
        </p:txBody>
      </p:sp>
      <p:sp>
        <p:nvSpPr>
          <p:cNvPr id="41" name="Rectangle 40"/>
          <p:cNvSpPr/>
          <p:nvPr/>
        </p:nvSpPr>
        <p:spPr>
          <a:xfrm>
            <a:off x="5573216" y="1785528"/>
            <a:ext cx="2743200" cy="2438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Rectangle 41"/>
          <p:cNvSpPr/>
          <p:nvPr/>
        </p:nvSpPr>
        <p:spPr>
          <a:xfrm>
            <a:off x="5649416" y="1861728"/>
            <a:ext cx="25908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3" name="Rectangle 42"/>
          <p:cNvSpPr/>
          <p:nvPr/>
        </p:nvSpPr>
        <p:spPr>
          <a:xfrm>
            <a:off x="7630616" y="2242728"/>
            <a:ext cx="609600" cy="1600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4" name="Rectangle 43"/>
          <p:cNvSpPr/>
          <p:nvPr/>
        </p:nvSpPr>
        <p:spPr>
          <a:xfrm>
            <a:off x="5649416" y="2242728"/>
            <a:ext cx="304800" cy="1600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Rectangle 44"/>
          <p:cNvSpPr/>
          <p:nvPr/>
        </p:nvSpPr>
        <p:spPr>
          <a:xfrm>
            <a:off x="6030416" y="2242728"/>
            <a:ext cx="1524000" cy="1600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Rectangle 45"/>
          <p:cNvSpPr/>
          <p:nvPr/>
        </p:nvSpPr>
        <p:spPr>
          <a:xfrm>
            <a:off x="5649416" y="3919128"/>
            <a:ext cx="2590800" cy="228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Rectangle 54"/>
          <p:cNvSpPr/>
          <p:nvPr/>
        </p:nvSpPr>
        <p:spPr>
          <a:xfrm>
            <a:off x="251520" y="1585156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56" name="Rectangle 55"/>
          <p:cNvSpPr/>
          <p:nvPr/>
        </p:nvSpPr>
        <p:spPr>
          <a:xfrm>
            <a:off x="323528" y="1686528"/>
            <a:ext cx="4032448" cy="2611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Rectangle 56"/>
          <p:cNvSpPr/>
          <p:nvPr/>
        </p:nvSpPr>
        <p:spPr>
          <a:xfrm>
            <a:off x="395536" y="1770112"/>
            <a:ext cx="3888432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top</a:t>
            </a:r>
            <a:endParaRPr lang="sv-SE" dirty="0"/>
          </a:p>
        </p:txBody>
      </p:sp>
      <p:sp>
        <p:nvSpPr>
          <p:cNvPr id="58" name="Rectangle 57"/>
          <p:cNvSpPr/>
          <p:nvPr/>
        </p:nvSpPr>
        <p:spPr>
          <a:xfrm>
            <a:off x="395536" y="3278040"/>
            <a:ext cx="3888432" cy="4417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sidebar</a:t>
            </a:r>
            <a:endParaRPr lang="sv-SE" dirty="0"/>
          </a:p>
        </p:txBody>
      </p:sp>
      <p:sp>
        <p:nvSpPr>
          <p:cNvPr id="59" name="Rectangle 58"/>
          <p:cNvSpPr/>
          <p:nvPr/>
        </p:nvSpPr>
        <p:spPr>
          <a:xfrm>
            <a:off x="395536" y="2163863"/>
            <a:ext cx="3888432" cy="3783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60" name="Rectangle 59"/>
          <p:cNvSpPr/>
          <p:nvPr/>
        </p:nvSpPr>
        <p:spPr>
          <a:xfrm>
            <a:off x="395536" y="2598405"/>
            <a:ext cx="3888432" cy="5918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content</a:t>
            </a:r>
            <a:endParaRPr lang="sv-SE" dirty="0"/>
          </a:p>
        </p:txBody>
      </p:sp>
      <p:sp>
        <p:nvSpPr>
          <p:cNvPr id="61" name="Rectangle 60"/>
          <p:cNvSpPr/>
          <p:nvPr/>
        </p:nvSpPr>
        <p:spPr>
          <a:xfrm>
            <a:off x="395536" y="3803362"/>
            <a:ext cx="3888432" cy="3949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footer</a:t>
            </a:r>
            <a:endParaRPr lang="sv-SE" dirty="0"/>
          </a:p>
        </p:txBody>
      </p:sp>
      <p:sp>
        <p:nvSpPr>
          <p:cNvPr id="63" name="Curved Down Arrow 62"/>
          <p:cNvSpPr/>
          <p:nvPr/>
        </p:nvSpPr>
        <p:spPr>
          <a:xfrm>
            <a:off x="3313155" y="1126125"/>
            <a:ext cx="2260061" cy="432048"/>
          </a:xfrm>
          <a:prstGeom prst="curvedDownArrow">
            <a:avLst/>
          </a:prstGeom>
          <a:ln>
            <a:tailEnd type="none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73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2051720" y="1785528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908920" y="1985900"/>
            <a:ext cx="2743200" cy="2438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2985120" y="2062100"/>
            <a:ext cx="25908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header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2985120" y="2443100"/>
            <a:ext cx="304800" cy="1600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9" name="Rectangle 8"/>
          <p:cNvSpPr/>
          <p:nvPr/>
        </p:nvSpPr>
        <p:spPr>
          <a:xfrm>
            <a:off x="3366120" y="2443100"/>
            <a:ext cx="2209800" cy="1600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content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2985120" y="4119500"/>
            <a:ext cx="2590800" cy="228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footer</a:t>
            </a:r>
            <a:endParaRPr lang="sv-SE" dirty="0"/>
          </a:p>
        </p:txBody>
      </p:sp>
      <p:sp>
        <p:nvSpPr>
          <p:cNvPr id="11" name="Freeform 10"/>
          <p:cNvSpPr/>
          <p:nvPr/>
        </p:nvSpPr>
        <p:spPr>
          <a:xfrm flipH="1">
            <a:off x="3084394" y="2902353"/>
            <a:ext cx="551502" cy="441348"/>
          </a:xfrm>
          <a:custGeom>
            <a:avLst/>
            <a:gdLst>
              <a:gd name="connsiteX0" fmla="*/ 0 w 764275"/>
              <a:gd name="connsiteY0" fmla="*/ 441348 h 441348"/>
              <a:gd name="connsiteX1" fmla="*/ 211541 w 764275"/>
              <a:gd name="connsiteY1" fmla="*/ 38740 h 441348"/>
              <a:gd name="connsiteX2" fmla="*/ 764275 w 764275"/>
              <a:gd name="connsiteY2" fmla="*/ 38740 h 44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4275" h="441348">
                <a:moveTo>
                  <a:pt x="0" y="441348"/>
                </a:moveTo>
                <a:cubicBezTo>
                  <a:pt x="42081" y="273594"/>
                  <a:pt x="84162" y="105841"/>
                  <a:pt x="211541" y="38740"/>
                </a:cubicBezTo>
                <a:cubicBezTo>
                  <a:pt x="338920" y="-28361"/>
                  <a:pt x="551597" y="5189"/>
                  <a:pt x="764275" y="3874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3298048" y="3348505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navigation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03702" y="3189684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container</a:t>
            </a:r>
          </a:p>
        </p:txBody>
      </p:sp>
      <p:sp>
        <p:nvSpPr>
          <p:cNvPr id="14" name="Freeform 13"/>
          <p:cNvSpPr/>
          <p:nvPr/>
        </p:nvSpPr>
        <p:spPr>
          <a:xfrm>
            <a:off x="2349387" y="2707582"/>
            <a:ext cx="557586" cy="465522"/>
          </a:xfrm>
          <a:custGeom>
            <a:avLst/>
            <a:gdLst>
              <a:gd name="connsiteX0" fmla="*/ 134506 w 557586"/>
              <a:gd name="connsiteY0" fmla="*/ 465522 h 465522"/>
              <a:gd name="connsiteX1" fmla="*/ 25323 w 557586"/>
              <a:gd name="connsiteY1" fmla="*/ 28794 h 465522"/>
              <a:gd name="connsiteX2" fmla="*/ 557586 w 557586"/>
              <a:gd name="connsiteY2" fmla="*/ 42442 h 46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7586" h="465522">
                <a:moveTo>
                  <a:pt x="134506" y="465522"/>
                </a:moveTo>
                <a:cubicBezTo>
                  <a:pt x="44658" y="282414"/>
                  <a:pt x="-45190" y="99307"/>
                  <a:pt x="25323" y="28794"/>
                </a:cubicBezTo>
                <a:cubicBezTo>
                  <a:pt x="95836" y="-41719"/>
                  <a:pt x="474562" y="39030"/>
                  <a:pt x="557586" y="4244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4423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En bra början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323528" y="1129308"/>
            <a:ext cx="3911886" cy="43242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&lt;div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"container"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"top"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&lt;h1&gt;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Våra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&lt;/h1&gt;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"navigation"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&lt;li&gt;&lt;a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"#"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Start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&lt;/a&gt;&lt;/li&gt;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&lt;li&gt;&lt;a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"#"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a&gt;&lt;/li&gt;	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&lt;/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"content"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&lt;p&gt;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Här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kommer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innehållet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/p&gt;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"sidebar"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Kolumn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"footer"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&amp;copy; Ellen Nu&lt;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&lt;/div&gt;</a:t>
            </a:r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&lt;/body&gt;</a:t>
            </a:r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16016" y="1686528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4788024" y="1787900"/>
            <a:ext cx="4032448" cy="2611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4860032" y="1871484"/>
            <a:ext cx="3888432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top</a:t>
            </a:r>
            <a:endParaRPr lang="sv-SE" dirty="0"/>
          </a:p>
        </p:txBody>
      </p:sp>
      <p:sp>
        <p:nvSpPr>
          <p:cNvPr id="9" name="Rectangle 8"/>
          <p:cNvSpPr/>
          <p:nvPr/>
        </p:nvSpPr>
        <p:spPr>
          <a:xfrm>
            <a:off x="4860032" y="3379412"/>
            <a:ext cx="3888432" cy="4417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sidebar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4860032" y="2265235"/>
            <a:ext cx="3888432" cy="3783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11" name="Rectangle 10"/>
          <p:cNvSpPr/>
          <p:nvPr/>
        </p:nvSpPr>
        <p:spPr>
          <a:xfrm>
            <a:off x="4860032" y="2699777"/>
            <a:ext cx="3888432" cy="5918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content</a:t>
            </a:r>
            <a:endParaRPr lang="sv-SE" dirty="0"/>
          </a:p>
        </p:txBody>
      </p:sp>
      <p:sp>
        <p:nvSpPr>
          <p:cNvPr id="12" name="Rectangle 11"/>
          <p:cNvSpPr/>
          <p:nvPr/>
        </p:nvSpPr>
        <p:spPr>
          <a:xfrm>
            <a:off x="4860032" y="3904734"/>
            <a:ext cx="3888432" cy="3949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footer</a:t>
            </a:r>
            <a:endParaRPr lang="sv-SE" dirty="0"/>
          </a:p>
        </p:txBody>
      </p:sp>
      <p:sp>
        <p:nvSpPr>
          <p:cNvPr id="13" name="Freeform 12"/>
          <p:cNvSpPr/>
          <p:nvPr/>
        </p:nvSpPr>
        <p:spPr>
          <a:xfrm>
            <a:off x="1931158" y="1071423"/>
            <a:ext cx="3145668" cy="736905"/>
          </a:xfrm>
          <a:custGeom>
            <a:avLst/>
            <a:gdLst>
              <a:gd name="connsiteX0" fmla="*/ 0 w 3145668"/>
              <a:gd name="connsiteY0" fmla="*/ 266058 h 736905"/>
              <a:gd name="connsiteX1" fmla="*/ 2681785 w 3145668"/>
              <a:gd name="connsiteY1" fmla="*/ 20398 h 736905"/>
              <a:gd name="connsiteX2" fmla="*/ 3125338 w 3145668"/>
              <a:gd name="connsiteY2" fmla="*/ 736905 h 73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5668" h="736905">
                <a:moveTo>
                  <a:pt x="0" y="266058"/>
                </a:moveTo>
                <a:cubicBezTo>
                  <a:pt x="1080447" y="103991"/>
                  <a:pt x="2160895" y="-58076"/>
                  <a:pt x="2681785" y="20398"/>
                </a:cubicBezTo>
                <a:cubicBezTo>
                  <a:pt x="3202675" y="98872"/>
                  <a:pt x="3164006" y="417888"/>
                  <a:pt x="3125338" y="73690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4788024" y="4729708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* Vi kommer senare att lägga till en "</a:t>
            </a:r>
            <a:r>
              <a:rPr lang="sv-SE" dirty="0" err="1" smtClean="0">
                <a:latin typeface="Minya Nouvelle" pitchFamily="2" charset="0"/>
              </a:rPr>
              <a:t>wrapper</a:t>
            </a:r>
            <a:r>
              <a:rPr lang="sv-SE" dirty="0" smtClean="0">
                <a:latin typeface="Minya Nouvelle" pitchFamily="2" charset="0"/>
              </a:rPr>
              <a:t>" kring </a:t>
            </a:r>
            <a:r>
              <a:rPr lang="sv-SE" dirty="0" err="1" smtClean="0">
                <a:latin typeface="Minya Nouvelle" pitchFamily="2" charset="0"/>
              </a:rPr>
              <a:t>content</a:t>
            </a:r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18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612973" y="1562075"/>
            <a:ext cx="2787650" cy="1927225"/>
            <a:chOff x="295" y="981"/>
            <a:chExt cx="1756" cy="1214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5" y="981"/>
              <a:ext cx="1756" cy="121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439" y="1162"/>
              <a:ext cx="465" cy="462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2124273" y="2065312"/>
            <a:ext cx="2859087" cy="2033588"/>
            <a:chOff x="1474" y="1344"/>
            <a:chExt cx="1801" cy="1281"/>
          </a:xfrm>
        </p:grpSpPr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74" y="1344"/>
              <a:ext cx="1801" cy="128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701" y="1501"/>
              <a:ext cx="499" cy="35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3780035" y="1346175"/>
            <a:ext cx="2590800" cy="2025650"/>
            <a:chOff x="2653" y="981"/>
            <a:chExt cx="1632" cy="1276"/>
          </a:xfrm>
        </p:grpSpPr>
        <p:pic>
          <p:nvPicPr>
            <p:cNvPr id="11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53" y="981"/>
              <a:ext cx="1632" cy="12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3462" y="1159"/>
              <a:ext cx="806" cy="817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5653285" y="2641575"/>
            <a:ext cx="2951163" cy="2016125"/>
            <a:chOff x="3470" y="1661"/>
            <a:chExt cx="1859" cy="1270"/>
          </a:xfrm>
        </p:grpSpPr>
        <p:pic>
          <p:nvPicPr>
            <p:cNvPr id="14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70" y="1661"/>
              <a:ext cx="1831" cy="123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4921" y="1706"/>
              <a:ext cx="408" cy="122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470" y="2069"/>
              <a:ext cx="514" cy="75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pic>
        <p:nvPicPr>
          <p:cNvPr id="135170" name="Picture 2" descr="L:\WorkSpace\tstjo\Icons\v_collection_png\128x128\shadow\text_rich_mark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0783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18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4355852" y="1201316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4427289" y="1870670"/>
            <a:ext cx="432117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4427289" y="1245457"/>
            <a:ext cx="1512888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355282" y="2602662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6718" y="2697545"/>
            <a:ext cx="4321175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carborundum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pluribus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unum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Defacto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lingo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est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igpay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atinlay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Marquee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selectus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non.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426719" y="2646803"/>
            <a:ext cx="1512888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355282" y="3995054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4426719" y="4081636"/>
            <a:ext cx="4321175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carborundum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pluribus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unum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Defacto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lingo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est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igpay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atinlay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Marquee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selectus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non.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163568" y="4039195"/>
            <a:ext cx="1512888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451825" y="1345332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1" name="Freeform 20"/>
          <p:cNvSpPr/>
          <p:nvPr/>
        </p:nvSpPr>
        <p:spPr>
          <a:xfrm>
            <a:off x="2094931" y="1707532"/>
            <a:ext cx="962168" cy="598940"/>
          </a:xfrm>
          <a:custGeom>
            <a:avLst/>
            <a:gdLst>
              <a:gd name="connsiteX0" fmla="*/ 962168 w 962168"/>
              <a:gd name="connsiteY0" fmla="*/ 598940 h 598940"/>
              <a:gd name="connsiteX1" fmla="*/ 757451 w 962168"/>
              <a:gd name="connsiteY1" fmla="*/ 66677 h 598940"/>
              <a:gd name="connsiteX2" fmla="*/ 0 w 962168"/>
              <a:gd name="connsiteY2" fmla="*/ 25734 h 59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168" h="598940">
                <a:moveTo>
                  <a:pt x="962168" y="598940"/>
                </a:moveTo>
                <a:cubicBezTo>
                  <a:pt x="939990" y="380575"/>
                  <a:pt x="917812" y="162211"/>
                  <a:pt x="757451" y="66677"/>
                </a:cubicBezTo>
                <a:cubicBezTo>
                  <a:pt x="597090" y="-28857"/>
                  <a:pt x="298545" y="-1562"/>
                  <a:pt x="0" y="2573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TextBox 21"/>
          <p:cNvSpPr txBox="1"/>
          <p:nvPr/>
        </p:nvSpPr>
        <p:spPr>
          <a:xfrm rot="20973423">
            <a:off x="2869591" y="221300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7544" y="2767489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60720" y="4153644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58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362106" y="1237468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6718" y="1332351"/>
            <a:ext cx="4259151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carborundum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pluribus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unum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Defacto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lingo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est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igpay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atinlay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Marquee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selectus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non.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399423" y="1267961"/>
            <a:ext cx="1512888" cy="647700"/>
          </a:xfrm>
          <a:prstGeom prst="rect">
            <a:avLst/>
          </a:prstGeom>
          <a:gradFill>
            <a:gsLst>
              <a:gs pos="0">
                <a:schemeClr val="accent3">
                  <a:tint val="50000"/>
                  <a:satMod val="300000"/>
                  <a:alpha val="20000"/>
                </a:schemeClr>
              </a:gs>
              <a:gs pos="35000">
                <a:schemeClr val="accent3">
                  <a:tint val="37000"/>
                  <a:satMod val="300000"/>
                  <a:alpha val="39000"/>
                </a:schemeClr>
              </a:gs>
              <a:gs pos="100000">
                <a:schemeClr val="accent3">
                  <a:tint val="15000"/>
                  <a:satMod val="350000"/>
                  <a:alpha val="31000"/>
                </a:schemeClr>
              </a:gs>
            </a:gsLst>
            <a:lin ang="16200000" scaled="1"/>
          </a:gra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20" name="Rectangle 19"/>
          <p:cNvSpPr/>
          <p:nvPr/>
        </p:nvSpPr>
        <p:spPr>
          <a:xfrm>
            <a:off x="451825" y="1345332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7544" y="2842399"/>
            <a:ext cx="3528392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blueblock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355976" y="2713484"/>
            <a:ext cx="4428000" cy="2340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4420588" y="2808367"/>
            <a:ext cx="1491723" cy="21698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endParaRPr lang="sv-SE" sz="1200" dirty="0" smtClean="0">
              <a:solidFill>
                <a:schemeClr val="tx2"/>
              </a:solidFill>
              <a:latin typeface="Verdana" pitchFamily="34" charset="0"/>
            </a:endParaRPr>
          </a:p>
          <a:p>
            <a:pPr>
              <a:spcBef>
                <a:spcPct val="50000"/>
              </a:spcBef>
              <a:tabLst>
                <a:tab pos="1524000" algn="l"/>
              </a:tabLst>
            </a:pP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6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420587" y="2743977"/>
            <a:ext cx="1485593" cy="647700"/>
          </a:xfrm>
          <a:prstGeom prst="rect">
            <a:avLst/>
          </a:prstGeom>
          <a:gradFill>
            <a:gsLst>
              <a:gs pos="0">
                <a:schemeClr val="accent3">
                  <a:tint val="50000"/>
                  <a:satMod val="300000"/>
                  <a:alpha val="20000"/>
                </a:schemeClr>
              </a:gs>
              <a:gs pos="35000">
                <a:schemeClr val="accent3">
                  <a:tint val="37000"/>
                  <a:satMod val="300000"/>
                  <a:alpha val="39000"/>
                </a:schemeClr>
              </a:gs>
              <a:gs pos="100000">
                <a:schemeClr val="accent3">
                  <a:tint val="15000"/>
                  <a:satMod val="350000"/>
                  <a:alpha val="31000"/>
                </a:schemeClr>
              </a:gs>
            </a:gsLst>
            <a:lin ang="16200000" scaled="1"/>
          </a:gra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95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355976" y="1201316"/>
            <a:ext cx="4428000" cy="3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23" name="Rectangle 22"/>
          <p:cNvSpPr/>
          <p:nvPr/>
        </p:nvSpPr>
        <p:spPr>
          <a:xfrm>
            <a:off x="467544" y="1258223"/>
            <a:ext cx="3528392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blueblock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5895413" y="1226424"/>
            <a:ext cx="1491723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382672" y="1221790"/>
            <a:ext cx="1485593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6" name="Freeform 5"/>
          <p:cNvSpPr/>
          <p:nvPr/>
        </p:nvSpPr>
        <p:spPr>
          <a:xfrm>
            <a:off x="300251" y="2651592"/>
            <a:ext cx="388961" cy="241733"/>
          </a:xfrm>
          <a:custGeom>
            <a:avLst/>
            <a:gdLst>
              <a:gd name="connsiteX0" fmla="*/ 0 w 388961"/>
              <a:gd name="connsiteY0" fmla="*/ 241733 h 241733"/>
              <a:gd name="connsiteX1" fmla="*/ 191068 w 388961"/>
              <a:gd name="connsiteY1" fmla="*/ 23369 h 241733"/>
              <a:gd name="connsiteX2" fmla="*/ 388961 w 388961"/>
              <a:gd name="connsiteY2" fmla="*/ 16545 h 24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961" h="241733">
                <a:moveTo>
                  <a:pt x="0" y="241733"/>
                </a:moveTo>
                <a:cubicBezTo>
                  <a:pt x="63120" y="151316"/>
                  <a:pt x="126241" y="60900"/>
                  <a:pt x="191068" y="23369"/>
                </a:cubicBezTo>
                <a:cubicBezTo>
                  <a:pt x="255895" y="-14162"/>
                  <a:pt x="322428" y="1191"/>
                  <a:pt x="388961" y="1654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365605" y="3578160"/>
            <a:ext cx="4428000" cy="165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477173" y="3919617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outerdiv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auto;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5942957" y="3620111"/>
            <a:ext cx="1491723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430216" y="3608653"/>
            <a:ext cx="1485593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02412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23" name="Rectangle 22"/>
          <p:cNvSpPr/>
          <p:nvPr/>
        </p:nvSpPr>
        <p:spPr>
          <a:xfrm>
            <a:off x="467544" y="1258223"/>
            <a:ext cx="3528392" cy="35394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blueblock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outerdiv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auto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300px;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932040" y="1275789"/>
            <a:ext cx="2592288" cy="237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4998919" y="2010970"/>
            <a:ext cx="1491723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996651" y="1306282"/>
            <a:ext cx="1485593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  <p:cxnSp>
        <p:nvCxnSpPr>
          <p:cNvPr id="4" name="Straight Connector 3"/>
          <p:cNvCxnSpPr/>
          <p:nvPr/>
        </p:nvCxnSpPr>
        <p:spPr>
          <a:xfrm>
            <a:off x="6807686" y="1742811"/>
            <a:ext cx="360040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164288" y="1737184"/>
            <a:ext cx="0" cy="27378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76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pic>
        <p:nvPicPr>
          <p:cNvPr id="4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89110" y="2537036"/>
            <a:ext cx="391188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109089" y="2798961"/>
            <a:ext cx="1760562" cy="635151"/>
          </a:xfrm>
          <a:custGeom>
            <a:avLst/>
            <a:gdLst>
              <a:gd name="connsiteX0" fmla="*/ 0 w 1760562"/>
              <a:gd name="connsiteY0" fmla="*/ 0 h 635151"/>
              <a:gd name="connsiteX1" fmla="*/ 348018 w 1760562"/>
              <a:gd name="connsiteY1" fmla="*/ 593677 h 635151"/>
              <a:gd name="connsiteX2" fmla="*/ 1460311 w 1760562"/>
              <a:gd name="connsiteY2" fmla="*/ 559558 h 635151"/>
              <a:gd name="connsiteX3" fmla="*/ 1760562 w 1760562"/>
              <a:gd name="connsiteY3" fmla="*/ 354841 h 63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0562" h="635151">
                <a:moveTo>
                  <a:pt x="0" y="0"/>
                </a:moveTo>
                <a:cubicBezTo>
                  <a:pt x="52316" y="250208"/>
                  <a:pt x="104633" y="500417"/>
                  <a:pt x="348018" y="593677"/>
                </a:cubicBezTo>
                <a:cubicBezTo>
                  <a:pt x="591403" y="686937"/>
                  <a:pt x="1224887" y="599364"/>
                  <a:pt x="1460311" y="559558"/>
                </a:cubicBezTo>
                <a:cubicBezTo>
                  <a:pt x="1695735" y="519752"/>
                  <a:pt x="1728148" y="437296"/>
                  <a:pt x="1760562" y="35484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 rot="20708270">
            <a:off x="1028026" y="2504137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taggselektorer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321446">
            <a:off x="2118931" y="225112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klassvis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321446">
            <a:off x="1560586" y="2033408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via ID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870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Clear</a:t>
            </a:r>
            <a:endParaRPr lang="sv-SE" dirty="0"/>
          </a:p>
        </p:txBody>
      </p:sp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4355852" y="1201316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4415535" y="1252999"/>
            <a:ext cx="4321175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.</a:t>
            </a:r>
          </a:p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pro</a:t>
            </a:r>
            <a:br>
              <a:rPr lang="sv-SE" sz="1200" dirty="0">
                <a:solidFill>
                  <a:srgbClr val="FF0000"/>
                </a:solidFill>
                <a:latin typeface="Verdana" pitchFamily="34" charset="0"/>
              </a:rPr>
            </a:b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et </a:t>
            </a: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1825" y="1345332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p.redtext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clear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4" name="Freeform 13"/>
          <p:cNvSpPr/>
          <p:nvPr/>
        </p:nvSpPr>
        <p:spPr>
          <a:xfrm>
            <a:off x="2094931" y="1707532"/>
            <a:ext cx="962168" cy="598940"/>
          </a:xfrm>
          <a:custGeom>
            <a:avLst/>
            <a:gdLst>
              <a:gd name="connsiteX0" fmla="*/ 962168 w 962168"/>
              <a:gd name="connsiteY0" fmla="*/ 598940 h 598940"/>
              <a:gd name="connsiteX1" fmla="*/ 757451 w 962168"/>
              <a:gd name="connsiteY1" fmla="*/ 66677 h 598940"/>
              <a:gd name="connsiteX2" fmla="*/ 0 w 962168"/>
              <a:gd name="connsiteY2" fmla="*/ 25734 h 59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168" h="598940">
                <a:moveTo>
                  <a:pt x="962168" y="598940"/>
                </a:moveTo>
                <a:cubicBezTo>
                  <a:pt x="939990" y="380575"/>
                  <a:pt x="917812" y="162211"/>
                  <a:pt x="757451" y="66677"/>
                </a:cubicBezTo>
                <a:cubicBezTo>
                  <a:pt x="597090" y="-28857"/>
                  <a:pt x="298545" y="-1562"/>
                  <a:pt x="0" y="2573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Box 14"/>
          <p:cNvSpPr txBox="1"/>
          <p:nvPr/>
        </p:nvSpPr>
        <p:spPr>
          <a:xfrm rot="20973423">
            <a:off x="2869591" y="221300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pic>
        <p:nvPicPr>
          <p:cNvPr id="137218" name="Picture 2" descr="L:\WorkSpace\tstjo\Icons\v_collection_png\128x128\shadow\photo_landsca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250" y="114327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51825" y="3252151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p.redtext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clear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4355976" y="2896724"/>
            <a:ext cx="4392612" cy="147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4415659" y="2948407"/>
            <a:ext cx="4321175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.</a:t>
            </a:r>
          </a:p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pro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et </a:t>
            </a: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</a:t>
            </a:r>
          </a:p>
        </p:txBody>
      </p:sp>
      <p:pic>
        <p:nvPicPr>
          <p:cNvPr id="22" name="Picture 2" descr="L:\WorkSpace\tstjo\Icons\v_collection_png\128x128\shadow\photo_landsca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374" y="283868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7236296" y="3634724"/>
            <a:ext cx="0" cy="2880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1678675" y="3749398"/>
            <a:ext cx="1576316" cy="1057702"/>
          </a:xfrm>
          <a:custGeom>
            <a:avLst/>
            <a:gdLst>
              <a:gd name="connsiteX0" fmla="*/ 1576316 w 1576316"/>
              <a:gd name="connsiteY0" fmla="*/ 1057702 h 1057702"/>
              <a:gd name="connsiteX1" fmla="*/ 443552 w 1576316"/>
              <a:gd name="connsiteY1" fmla="*/ 866633 h 1057702"/>
              <a:gd name="connsiteX2" fmla="*/ 0 w 1576316"/>
              <a:gd name="connsiteY2" fmla="*/ 0 h 1057702"/>
              <a:gd name="connsiteX3" fmla="*/ 0 w 1576316"/>
              <a:gd name="connsiteY3" fmla="*/ 0 h 105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6316" h="1057702">
                <a:moveTo>
                  <a:pt x="1576316" y="1057702"/>
                </a:moveTo>
                <a:cubicBezTo>
                  <a:pt x="1141293" y="1050309"/>
                  <a:pt x="706271" y="1042917"/>
                  <a:pt x="443552" y="866633"/>
                </a:cubicBezTo>
                <a:cubicBezTo>
                  <a:pt x="180833" y="690349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TextBox 27"/>
          <p:cNvSpPr txBox="1"/>
          <p:nvPr/>
        </p:nvSpPr>
        <p:spPr>
          <a:xfrm rot="20973423">
            <a:off x="1879639" y="4936717"/>
            <a:ext cx="176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right och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both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 </a:t>
            </a:r>
            <a:b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finns också</a:t>
            </a:r>
          </a:p>
        </p:txBody>
      </p:sp>
    </p:spTree>
    <p:extLst>
      <p:ext uri="{BB962C8B-B14F-4D97-AF65-F5344CB8AC3E}">
        <p14:creationId xmlns:p14="http://schemas.microsoft.com/office/powerpoint/2010/main" val="2034836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Att tänka på vid float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sv-SE" dirty="0" smtClean="0"/>
              <a:t>Elementet tas ur det naturliga flödet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Sätt alltid en bredd på elementet som </a:t>
            </a:r>
            <a:r>
              <a:rPr lang="sv-SE" dirty="0" err="1" smtClean="0"/>
              <a:t>floatas</a:t>
            </a:r>
            <a:endParaRPr lang="sv-SE" dirty="0"/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Det är bara efterföljande element som påverkas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Det är bara en box innehåll som påverkas av ett </a:t>
            </a:r>
            <a:r>
              <a:rPr lang="sv-SE" dirty="0" err="1" smtClean="0"/>
              <a:t>floatat</a:t>
            </a:r>
            <a:r>
              <a:rPr lang="sv-SE" dirty="0" smtClean="0"/>
              <a:t> element om inte boxen själv är </a:t>
            </a:r>
            <a:r>
              <a:rPr lang="sv-SE" dirty="0" err="1" smtClean="0"/>
              <a:t>floatad</a:t>
            </a:r>
            <a:endParaRPr lang="sv-SE" dirty="0"/>
          </a:p>
        </p:txBody>
      </p:sp>
      <p:pic>
        <p:nvPicPr>
          <p:cNvPr id="142338" name="Picture 2" descr="L:\WorkSpace\tstjo\Icons\v_collection_png\128x128\shadow\check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337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82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2" y="1066258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Positionering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380702" y="2031357"/>
            <a:ext cx="2119289" cy="1011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7624" y="2740290"/>
            <a:ext cx="1906692" cy="1032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1023923" y="5233765"/>
            <a:ext cx="3035206" cy="162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5004048" y="2879900"/>
            <a:ext cx="158306" cy="75288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104991"/>
              </p:ext>
            </p:extLst>
          </p:nvPr>
        </p:nvGraphicFramePr>
        <p:xfrm>
          <a:off x="5492472" y="2115544"/>
          <a:ext cx="22098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0008"/>
                <a:gridCol w="919792"/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position: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absolute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relative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 smtClean="0"/>
                        <a:t>fixed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 smtClean="0"/>
                        <a:t>static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default</a:t>
                      </a:r>
                      <a:endParaRPr lang="sv-SE" i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492472" y="4657700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static;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43362" name="Picture 2" descr="L:\WorkSpace\tstjo\Icons\v_collection_png\128x128\shadow\b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7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iagonal Stripe 10"/>
          <p:cNvSpPr/>
          <p:nvPr/>
        </p:nvSpPr>
        <p:spPr>
          <a:xfrm rot="5400000">
            <a:off x="4528788" y="1468876"/>
            <a:ext cx="648072" cy="648072"/>
          </a:xfrm>
          <a:prstGeom prst="diagStripe">
            <a:avLst/>
          </a:prstGeom>
          <a:ln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pic>
        <p:nvPicPr>
          <p:cNvPr id="143368" name="Picture 8" descr="L:\WorkSpace\tstjo\Icons\v_collection_png\24x24\plain\pin2_oran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282723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0" name="Picture 10" descr="L:\WorkSpace\tstjo\Icons\v_collection_png\24x24\plain\pin2_blu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1169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2" name="Picture 12" descr="L:\WorkSpace\tstjo\Icons\v_collection_png\24x24\plain\pin2_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394451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L:\WorkSpace\tstjo\Icons\v_collection_png\24x24\plain\pin2_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02" y="516776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L:\WorkSpace\tstjo\Icons\v_collection_png\24x24\plain\pin2_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788" y="1267142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47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Absolut positionering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273324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absolute;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250px;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10%;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Freeform 4"/>
          <p:cNvSpPr/>
          <p:nvPr/>
        </p:nvSpPr>
        <p:spPr>
          <a:xfrm>
            <a:off x="614149" y="2204113"/>
            <a:ext cx="471286" cy="709139"/>
          </a:xfrm>
          <a:custGeom>
            <a:avLst/>
            <a:gdLst>
              <a:gd name="connsiteX0" fmla="*/ 0 w 471286"/>
              <a:gd name="connsiteY0" fmla="*/ 702860 h 709139"/>
              <a:gd name="connsiteX1" fmla="*/ 402609 w 471286"/>
              <a:gd name="connsiteY1" fmla="*/ 607326 h 709139"/>
              <a:gd name="connsiteX2" fmla="*/ 470848 w 471286"/>
              <a:gd name="connsiteY2" fmla="*/ 0 h 709139"/>
              <a:gd name="connsiteX3" fmla="*/ 470848 w 471286"/>
              <a:gd name="connsiteY3" fmla="*/ 0 h 70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286" h="709139">
                <a:moveTo>
                  <a:pt x="0" y="702860"/>
                </a:moveTo>
                <a:cubicBezTo>
                  <a:pt x="162067" y="713664"/>
                  <a:pt x="324134" y="724469"/>
                  <a:pt x="402609" y="607326"/>
                </a:cubicBezTo>
                <a:cubicBezTo>
                  <a:pt x="481084" y="490183"/>
                  <a:pt x="470848" y="0"/>
                  <a:pt x="470848" y="0"/>
                </a:cubicBezTo>
                <a:lnTo>
                  <a:pt x="470848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2320" y="2443377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bottom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right</a:t>
            </a:r>
          </a:p>
        </p:txBody>
      </p:sp>
      <p:pic>
        <p:nvPicPr>
          <p:cNvPr id="7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129308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16016" y="2553351"/>
            <a:ext cx="201622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/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#</a:t>
            </a:r>
            <a:r>
              <a:rPr lang="sv-SE" dirty="0" err="1" smtClean="0">
                <a:latin typeface="Minya Nouvelle" pitchFamily="2" charset="0"/>
              </a:rPr>
              <a:t>positionthis</a:t>
            </a:r>
            <a:endParaRPr lang="sv-SE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500048" y="1528549"/>
            <a:ext cx="8056" cy="1024802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38775" y="185809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250px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094328" y="3015016"/>
            <a:ext cx="621688" cy="7963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40713" y="379360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10% av bredden</a:t>
            </a:r>
          </a:p>
        </p:txBody>
      </p:sp>
      <p:cxnSp>
        <p:nvCxnSpPr>
          <p:cNvPr id="20" name="Straight Arrow Connector 19"/>
          <p:cNvCxnSpPr>
            <a:stCxn id="18" idx="1"/>
          </p:cNvCxnSpPr>
          <p:nvPr/>
        </p:nvCxnSpPr>
        <p:spPr>
          <a:xfrm flipH="1">
            <a:off x="4094328" y="3978270"/>
            <a:ext cx="74638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07543" y="3978270"/>
            <a:ext cx="214092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4469642" y="3138985"/>
            <a:ext cx="600501" cy="723331"/>
          </a:xfrm>
          <a:custGeom>
            <a:avLst/>
            <a:gdLst>
              <a:gd name="connsiteX0" fmla="*/ 600501 w 600501"/>
              <a:gd name="connsiteY0" fmla="*/ 723331 h 723331"/>
              <a:gd name="connsiteX1" fmla="*/ 232012 w 600501"/>
              <a:gd name="connsiteY1" fmla="*/ 498143 h 723331"/>
              <a:gd name="connsiteX2" fmla="*/ 0 w 600501"/>
              <a:gd name="connsiteY2" fmla="*/ 0 h 723331"/>
              <a:gd name="connsiteX3" fmla="*/ 0 w 600501"/>
              <a:gd name="connsiteY3" fmla="*/ 0 h 723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01" h="723331">
                <a:moveTo>
                  <a:pt x="600501" y="723331"/>
                </a:moveTo>
                <a:cubicBezTo>
                  <a:pt x="466298" y="671014"/>
                  <a:pt x="332095" y="618698"/>
                  <a:pt x="232012" y="498143"/>
                </a:cubicBezTo>
                <a:cubicBezTo>
                  <a:pt x="131929" y="377588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38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Absolut positionering</a:t>
            </a:r>
            <a:endParaRPr lang="sv-SE" dirty="0"/>
          </a:p>
        </p:txBody>
      </p:sp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2" y="1066258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9080" y="1469643"/>
            <a:ext cx="1816925" cy="76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507207" y="1869443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latin typeface="Arial" pitchFamily="34" charset="0"/>
                <a:cs typeface="Arial" pitchFamily="34" charset="0"/>
              </a:rPr>
              <a:t>position:absolute</a:t>
            </a:r>
            <a:r>
              <a:rPr lang="sv-SE" sz="1600" dirty="0" smtClean="0">
                <a:latin typeface="Arial" pitchFamily="34" charset="0"/>
                <a:cs typeface="Arial" pitchFamily="34" charset="0"/>
              </a:rPr>
              <a:t>;</a:t>
            </a:r>
            <a:endParaRPr lang="sv-SE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1723" y="142323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Barn till 1</a:t>
            </a:r>
            <a:endParaRPr lang="sv-SE" sz="2000" dirty="0"/>
          </a:p>
        </p:txBody>
      </p:sp>
      <p:sp>
        <p:nvSpPr>
          <p:cNvPr id="10" name="Rectangle 9"/>
          <p:cNvSpPr/>
          <p:nvPr/>
        </p:nvSpPr>
        <p:spPr>
          <a:xfrm>
            <a:off x="659449" y="2624300"/>
            <a:ext cx="1740929" cy="1566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err="1" smtClean="0">
                <a:solidFill>
                  <a:schemeClr val="tx1"/>
                </a:solidFill>
              </a:rPr>
              <a:t>float:left</a:t>
            </a:r>
            <a:r>
              <a:rPr lang="sv-SE" dirty="0" smtClean="0">
                <a:solidFill>
                  <a:schemeClr val="tx1"/>
                </a:solidFill>
              </a:rPr>
              <a:t>;</a:t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margin:40px;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8227" y="254205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 smtClean="0"/>
              <a:t>1</a:t>
            </a:r>
            <a:endParaRPr lang="sv-SE" sz="3200" dirty="0"/>
          </a:p>
        </p:txBody>
      </p:sp>
      <p:sp>
        <p:nvSpPr>
          <p:cNvPr id="12" name="Rectangle 11"/>
          <p:cNvSpPr/>
          <p:nvPr/>
        </p:nvSpPr>
        <p:spPr>
          <a:xfrm>
            <a:off x="2703151" y="2612425"/>
            <a:ext cx="2286000" cy="2057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err="1" smtClean="0">
                <a:solidFill>
                  <a:schemeClr val="tx1"/>
                </a:solidFill>
              </a:rPr>
              <a:t>position:absolute</a:t>
            </a:r>
            <a:r>
              <a:rPr lang="sv-SE" dirty="0" smtClean="0">
                <a:solidFill>
                  <a:schemeClr val="tx1"/>
                </a:solidFill>
              </a:rPr>
              <a:t>;</a:t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top:40px; left:300px;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31344" y="2624300"/>
            <a:ext cx="1828982" cy="76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4608151" y="261242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 smtClean="0"/>
              <a:t>2</a:t>
            </a:r>
            <a:endParaRPr lang="sv-SE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3357457" y="2559975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Barn till 2</a:t>
            </a:r>
            <a:endParaRPr lang="sv-SE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719470" y="3024100"/>
            <a:ext cx="187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position:absolute</a:t>
            </a:r>
            <a:r>
              <a:rPr lang="sv-SE" dirty="0" smtClean="0"/>
              <a:t>;</a:t>
            </a:r>
            <a:endParaRPr lang="sv-SE" dirty="0"/>
          </a:p>
        </p:txBody>
      </p:sp>
      <p:sp>
        <p:nvSpPr>
          <p:cNvPr id="17" name="TextBox 16"/>
          <p:cNvSpPr txBox="1"/>
          <p:nvPr/>
        </p:nvSpPr>
        <p:spPr>
          <a:xfrm>
            <a:off x="5426343" y="111539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Positionering sker gentemot det första föräldraelement som inte är positionerat "</a:t>
            </a:r>
            <a:r>
              <a:rPr lang="sv-SE" dirty="0" err="1" smtClean="0">
                <a:latin typeface="Minya Nouvelle" pitchFamily="2" charset="0"/>
              </a:rPr>
              <a:t>static</a:t>
            </a:r>
            <a:r>
              <a:rPr lang="sv-SE" dirty="0" smtClean="0">
                <a:latin typeface="Minya Nouvelle" pitchFamily="2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2953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Relativ positionering</a:t>
            </a:r>
            <a:endParaRPr lang="sv-SE" dirty="0"/>
          </a:p>
        </p:txBody>
      </p:sp>
      <p:pic>
        <p:nvPicPr>
          <p:cNvPr id="4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1066257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27984" y="2857500"/>
            <a:ext cx="237626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Syskon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27984" y="3256342"/>
            <a:ext cx="2376264" cy="369332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60000"/>
                </a:schemeClr>
              </a:gs>
              <a:gs pos="35000">
                <a:schemeClr val="accent1">
                  <a:tint val="37000"/>
                  <a:satMod val="300000"/>
                  <a:alpha val="50000"/>
                </a:schemeClr>
              </a:gs>
              <a:gs pos="100000">
                <a:schemeClr val="accent1">
                  <a:tint val="15000"/>
                  <a:satMod val="350000"/>
                  <a:alpha val="55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61000"/>
              </a:schemeClr>
            </a:solidFill>
            <a:prstDash val="sys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nya Nouvelle" pitchFamily="2" charset="0"/>
              </a:rPr>
              <a:t>Positionerat element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7984" y="3649166"/>
            <a:ext cx="237626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Syskon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67944" y="3408742"/>
            <a:ext cx="2376264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Positionerat element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563888" y="3256342"/>
            <a:ext cx="8640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563888" y="3408742"/>
            <a:ext cx="504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570815" y="2943362"/>
            <a:ext cx="0" cy="29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563888" y="3408742"/>
            <a:ext cx="0" cy="2404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07141" y="310166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5px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067944" y="3778074"/>
            <a:ext cx="0" cy="4475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427984" y="3778074"/>
            <a:ext cx="0" cy="4475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43908" y="4191031"/>
            <a:ext cx="32403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427984" y="4202133"/>
            <a:ext cx="28803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78931" y="1273323"/>
            <a:ext cx="3212949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relative;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-25px;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995936" y="419103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25px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5089" y="3852274"/>
            <a:ext cx="3145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Observera att vid relativ positionering så reserverar fortfarande elementet den plats som det hade innan positioneringen</a:t>
            </a:r>
          </a:p>
        </p:txBody>
      </p:sp>
    </p:spTree>
    <p:extLst>
      <p:ext uri="{BB962C8B-B14F-4D97-AF65-F5344CB8AC3E}">
        <p14:creationId xmlns:p14="http://schemas.microsoft.com/office/powerpoint/2010/main" val="303620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Fixerad positionering</a:t>
            </a:r>
            <a:endParaRPr lang="sv-SE" dirty="0"/>
          </a:p>
        </p:txBody>
      </p:sp>
      <p:pic>
        <p:nvPicPr>
          <p:cNvPr id="86018" name="Picture 2" descr="L:\WorkSpace\tstjo\Icons\v_collection_png\256x256\shadow\sign_w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1924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70720" y="4516586"/>
            <a:ext cx="6557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latin typeface="Minya Nouvelle" pitchFamily="2" charset="0"/>
              </a:rPr>
              <a:t>Fixerad positionering går inte hand i hand med mobila enheter och du bör testa din sida på många olika enheter om du vill använda den.</a:t>
            </a:r>
          </a:p>
          <a:p>
            <a:r>
              <a:rPr lang="sv-SE" sz="1600" dirty="0" smtClean="0">
                <a:latin typeface="Minya Nouvelle" pitchFamily="2" charset="0"/>
              </a:rPr>
              <a:t>Fixerad positionering stöds inte heller av IE6</a:t>
            </a:r>
          </a:p>
        </p:txBody>
      </p:sp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336"/>
            <a:ext cx="3672408" cy="33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agonal Stripe 6"/>
          <p:cNvSpPr/>
          <p:nvPr/>
        </p:nvSpPr>
        <p:spPr>
          <a:xfrm rot="5400000">
            <a:off x="3573862" y="1434241"/>
            <a:ext cx="380512" cy="380512"/>
          </a:xfrm>
          <a:prstGeom prst="diagStripe">
            <a:avLst/>
          </a:prstGeom>
          <a:ln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4137" y="4256644"/>
            <a:ext cx="3035206" cy="162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3707904" y="2414973"/>
            <a:ext cx="251762" cy="75288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11960" y="1540575"/>
            <a:ext cx="0" cy="277658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72000" y="1124336"/>
            <a:ext cx="3528392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fixed;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50%;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right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0;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30px;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100px;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margin-top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-50px;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5" name="Freeform 14"/>
          <p:cNvSpPr/>
          <p:nvPr/>
        </p:nvSpPr>
        <p:spPr>
          <a:xfrm>
            <a:off x="3858491" y="1724891"/>
            <a:ext cx="935182" cy="942109"/>
          </a:xfrm>
          <a:custGeom>
            <a:avLst/>
            <a:gdLst>
              <a:gd name="connsiteX0" fmla="*/ 935182 w 935182"/>
              <a:gd name="connsiteY0" fmla="*/ 0 h 942109"/>
              <a:gd name="connsiteX1" fmla="*/ 581891 w 935182"/>
              <a:gd name="connsiteY1" fmla="*/ 304800 h 942109"/>
              <a:gd name="connsiteX2" fmla="*/ 0 w 935182"/>
              <a:gd name="connsiteY2" fmla="*/ 942109 h 94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5182" h="942109">
                <a:moveTo>
                  <a:pt x="935182" y="0"/>
                </a:moveTo>
                <a:cubicBezTo>
                  <a:pt x="836468" y="73891"/>
                  <a:pt x="737755" y="147782"/>
                  <a:pt x="581891" y="304800"/>
                </a:cubicBezTo>
                <a:cubicBezTo>
                  <a:pt x="426027" y="461818"/>
                  <a:pt x="213013" y="701963"/>
                  <a:pt x="0" y="942109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52788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Z-index</a:t>
            </a:r>
            <a:endParaRPr lang="sv-SE" dirty="0"/>
          </a:p>
        </p:txBody>
      </p:sp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3" y="1323540"/>
            <a:ext cx="3672408" cy="33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788024" y="2758741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z-index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550;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9961" y="2969694"/>
            <a:ext cx="237626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Element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9841" y="2969694"/>
            <a:ext cx="237626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Element 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58290" y="2696664"/>
            <a:ext cx="2376264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Element 2</a:t>
            </a:r>
          </a:p>
        </p:txBody>
      </p:sp>
      <p:sp>
        <p:nvSpPr>
          <p:cNvPr id="3" name="TextBox 2"/>
          <p:cNvSpPr txBox="1"/>
          <p:nvPr/>
        </p:nvSpPr>
        <p:spPr>
          <a:xfrm rot="681976">
            <a:off x="2316025" y="3848792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z-index:0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8974" y="3579813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z-index:1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72009" y="2062204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z-index:3</a:t>
            </a:r>
          </a:p>
        </p:txBody>
      </p:sp>
      <p:sp>
        <p:nvSpPr>
          <p:cNvPr id="5" name="Freeform 4"/>
          <p:cNvSpPr/>
          <p:nvPr/>
        </p:nvSpPr>
        <p:spPr>
          <a:xfrm>
            <a:off x="3115606" y="2313908"/>
            <a:ext cx="513910" cy="566151"/>
          </a:xfrm>
          <a:custGeom>
            <a:avLst/>
            <a:gdLst>
              <a:gd name="connsiteX0" fmla="*/ 117764 w 513910"/>
              <a:gd name="connsiteY0" fmla="*/ 5041 h 566151"/>
              <a:gd name="connsiteX1" fmla="*/ 512618 w 513910"/>
              <a:gd name="connsiteY1" fmla="*/ 81241 h 566151"/>
              <a:gd name="connsiteX2" fmla="*/ 0 w 513910"/>
              <a:gd name="connsiteY2" fmla="*/ 566151 h 56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3910" h="566151">
                <a:moveTo>
                  <a:pt x="117764" y="5041"/>
                </a:moveTo>
                <a:cubicBezTo>
                  <a:pt x="325004" y="-3618"/>
                  <a:pt x="532245" y="-12277"/>
                  <a:pt x="512618" y="81241"/>
                </a:cubicBezTo>
                <a:cubicBezTo>
                  <a:pt x="492991" y="174759"/>
                  <a:pt x="0" y="566151"/>
                  <a:pt x="0" y="56615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eeform 10"/>
          <p:cNvSpPr/>
          <p:nvPr/>
        </p:nvSpPr>
        <p:spPr>
          <a:xfrm>
            <a:off x="3302642" y="3274913"/>
            <a:ext cx="520031" cy="858982"/>
          </a:xfrm>
          <a:custGeom>
            <a:avLst/>
            <a:gdLst>
              <a:gd name="connsiteX0" fmla="*/ 0 w 520031"/>
              <a:gd name="connsiteY0" fmla="*/ 858982 h 858982"/>
              <a:gd name="connsiteX1" fmla="*/ 436419 w 520031"/>
              <a:gd name="connsiteY1" fmla="*/ 574964 h 858982"/>
              <a:gd name="connsiteX2" fmla="*/ 519546 w 520031"/>
              <a:gd name="connsiteY2" fmla="*/ 0 h 85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031" h="858982">
                <a:moveTo>
                  <a:pt x="0" y="858982"/>
                </a:moveTo>
                <a:cubicBezTo>
                  <a:pt x="174914" y="788555"/>
                  <a:pt x="349828" y="718128"/>
                  <a:pt x="436419" y="574964"/>
                </a:cubicBezTo>
                <a:cubicBezTo>
                  <a:pt x="523010" y="431800"/>
                  <a:pt x="521278" y="215900"/>
                  <a:pt x="519546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Freeform 19"/>
          <p:cNvSpPr/>
          <p:nvPr/>
        </p:nvSpPr>
        <p:spPr>
          <a:xfrm>
            <a:off x="1889479" y="3226422"/>
            <a:ext cx="208616" cy="533400"/>
          </a:xfrm>
          <a:custGeom>
            <a:avLst/>
            <a:gdLst>
              <a:gd name="connsiteX0" fmla="*/ 0 w 208616"/>
              <a:gd name="connsiteY0" fmla="*/ 533400 h 533400"/>
              <a:gd name="connsiteX1" fmla="*/ 193963 w 208616"/>
              <a:gd name="connsiteY1" fmla="*/ 290946 h 533400"/>
              <a:gd name="connsiteX2" fmla="*/ 180109 w 208616"/>
              <a:gd name="connsiteY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616" h="533400">
                <a:moveTo>
                  <a:pt x="0" y="533400"/>
                </a:moveTo>
                <a:cubicBezTo>
                  <a:pt x="81972" y="456623"/>
                  <a:pt x="163945" y="379846"/>
                  <a:pt x="193963" y="290946"/>
                </a:cubicBezTo>
                <a:cubicBezTo>
                  <a:pt x="223981" y="202046"/>
                  <a:pt x="202045" y="101023"/>
                  <a:pt x="180109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1138" name="Picture 2" descr="L:\WorkSpace\tstjo\Icons\v_collection_png\128x128\shadow\sort_descendin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37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993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F10 – Mer CSS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2017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10, HT2012</a:t>
            </a:r>
          </a:p>
          <a:p>
            <a:r>
              <a:rPr lang="sv-SE" sz="2800" dirty="0" smtClean="0">
                <a:latin typeface="Minya Nouvelle" pitchFamily="2" charset="0"/>
              </a:rPr>
              <a:t>Mer CSS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1139616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F10 – Mer CSS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2909771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Stila formulär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CSS-genererat innehåll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Mediatyper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Utskrift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Negativa marginaler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Sprites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Gridbaserade layouter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Ramverk</a:t>
            </a: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6" name="Picture 2" descr="S:\dfm\info\icons\v-collections\v_collections_png\objects_people_industries\128x128\shadow\potion_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005">
            <a:off x="5982195" y="342342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rgbClr val="FF0000"/>
          </a:solidFill>
          <a:tailEnd type="arrow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Minya Nouvelle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228916</TotalTime>
  <Words>7203</Words>
  <Application>Microsoft Macintosh PowerPoint</Application>
  <PresentationFormat>On-screen Show (16:10)</PresentationFormat>
  <Paragraphs>1520</Paragraphs>
  <Slides>152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60" baseType="lpstr">
      <vt:lpstr>Verdana</vt:lpstr>
      <vt:lpstr>Georgia</vt:lpstr>
      <vt:lpstr>Algerian</vt:lpstr>
      <vt:lpstr>Garamond</vt:lpstr>
      <vt:lpstr>Minya Nouvelle</vt:lpstr>
      <vt:lpstr>Calisto MT</vt:lpstr>
      <vt:lpstr>Calibri</vt:lpstr>
      <vt:lpstr>Office Theme</vt:lpstr>
      <vt:lpstr>F03 – Stilmallar</vt:lpstr>
      <vt:lpstr>F03 – Stilmallar </vt:lpstr>
      <vt:lpstr>Stilmallar</vt:lpstr>
      <vt:lpstr>Stilmallar på vår sida</vt:lpstr>
      <vt:lpstr>Länka in CSS-regler</vt:lpstr>
      <vt:lpstr>Media</vt:lpstr>
      <vt:lpstr>Mediatyper</vt:lpstr>
      <vt:lpstr>Syntax</vt:lpstr>
      <vt:lpstr>Selektorer</vt:lpstr>
      <vt:lpstr>Taggselektor</vt:lpstr>
      <vt:lpstr>Klasselektor</vt:lpstr>
      <vt:lpstr>Klasselektor</vt:lpstr>
      <vt:lpstr>ID-selektor</vt:lpstr>
      <vt:lpstr>Egenskapsarv (property inheritance)</vt:lpstr>
      <vt:lpstr>Referens för HTML och CSS</vt:lpstr>
      <vt:lpstr>Pseudoklasser</vt:lpstr>
      <vt:lpstr>Pseudoelement</vt:lpstr>
      <vt:lpstr>Kombinatorer</vt:lpstr>
      <vt:lpstr>Gruppering av selektorer</vt:lpstr>
      <vt:lpstr>Läsbar CSS</vt:lpstr>
      <vt:lpstr>Kommentarer</vt:lpstr>
      <vt:lpstr>Specificity </vt:lpstr>
      <vt:lpstr>Ordningen spelar roll</vt:lpstr>
      <vt:lpstr>Vad?</vt:lpstr>
      <vt:lpstr>CSS1 -&gt; CSS2 -&gt; CSS3</vt:lpstr>
      <vt:lpstr>CSS3</vt:lpstr>
      <vt:lpstr>Webbläsarspecifika prefix</vt:lpstr>
      <vt:lpstr>Reset CSS</vt:lpstr>
      <vt:lpstr>Ramverk</vt:lpstr>
      <vt:lpstr>Preprocessors</vt:lpstr>
      <vt:lpstr>Demo – CSS - Inlänkning</vt:lpstr>
      <vt:lpstr>Lokala stilar</vt:lpstr>
      <vt:lpstr>Interna stilmallar</vt:lpstr>
      <vt:lpstr>Externa stilmallar</vt:lpstr>
      <vt:lpstr>@import</vt:lpstr>
      <vt:lpstr>Demo – CSS - Pseudoklasser</vt:lpstr>
      <vt:lpstr>Pseudoklasser</vt:lpstr>
      <vt:lpstr>PowerPoint Presentation</vt:lpstr>
      <vt:lpstr>Demo – CSS – Typsnitt och text</vt:lpstr>
      <vt:lpstr>Text</vt:lpstr>
      <vt:lpstr>Font</vt:lpstr>
      <vt:lpstr>em vs. px</vt:lpstr>
      <vt:lpstr>Font</vt:lpstr>
      <vt:lpstr>Text</vt:lpstr>
      <vt:lpstr>Exempel</vt:lpstr>
      <vt:lpstr>Fonter och text</vt:lpstr>
      <vt:lpstr>@font-face</vt:lpstr>
      <vt:lpstr>Format</vt:lpstr>
      <vt:lpstr>Google web fonts api</vt:lpstr>
      <vt:lpstr>Text-effekter</vt:lpstr>
      <vt:lpstr>Flerkolumnslayout</vt:lpstr>
      <vt:lpstr>Multiple Columns</vt:lpstr>
      <vt:lpstr>Demo – CSS – Färger</vt:lpstr>
      <vt:lpstr>Färg</vt:lpstr>
      <vt:lpstr>Förgrund/bakgrund</vt:lpstr>
      <vt:lpstr>Färger</vt:lpstr>
      <vt:lpstr>Färger</vt:lpstr>
      <vt:lpstr>Alpha-värden</vt:lpstr>
      <vt:lpstr>Opacity</vt:lpstr>
      <vt:lpstr>Gradienter</vt:lpstr>
      <vt:lpstr>Demo – CSS – Ramar och skuggor</vt:lpstr>
      <vt:lpstr>Borders</vt:lpstr>
      <vt:lpstr>Bakgrunder och ramar</vt:lpstr>
      <vt:lpstr>Border-radius</vt:lpstr>
      <vt:lpstr>Border-radius</vt:lpstr>
      <vt:lpstr>Box shadow</vt:lpstr>
      <vt:lpstr>Demo – CSS – Bakgrundsbilder</vt:lpstr>
      <vt:lpstr>Bakgrundsbilder</vt:lpstr>
      <vt:lpstr>Border-images</vt:lpstr>
      <vt:lpstr>Backgrounds</vt:lpstr>
      <vt:lpstr>Multiple backgrounds</vt:lpstr>
      <vt:lpstr>Demo – CSS – Boxmodellen</vt:lpstr>
      <vt:lpstr>Boxar</vt:lpstr>
      <vt:lpstr>Boxens bredd?</vt:lpstr>
      <vt:lpstr>Margin, padding</vt:lpstr>
      <vt:lpstr>Overflow</vt:lpstr>
      <vt:lpstr>Synlighet</vt:lpstr>
      <vt:lpstr>block/inline</vt:lpstr>
      <vt:lpstr>Listor</vt:lpstr>
      <vt:lpstr>F09 – CSS, Layout</vt:lpstr>
      <vt:lpstr>F09 – CSS, Layout</vt:lpstr>
      <vt:lpstr>Layout med CSS, del 1</vt:lpstr>
      <vt:lpstr>PowerPoint Presentation</vt:lpstr>
      <vt:lpstr>En bra början</vt:lpstr>
      <vt:lpstr>Float</vt:lpstr>
      <vt:lpstr>Float</vt:lpstr>
      <vt:lpstr>Float</vt:lpstr>
      <vt:lpstr>Float</vt:lpstr>
      <vt:lpstr>Float</vt:lpstr>
      <vt:lpstr>Clear</vt:lpstr>
      <vt:lpstr>Att tänka på vid float</vt:lpstr>
      <vt:lpstr>Positionering</vt:lpstr>
      <vt:lpstr>Absolut positionering</vt:lpstr>
      <vt:lpstr>Absolut positionering</vt:lpstr>
      <vt:lpstr>Relativ positionering</vt:lpstr>
      <vt:lpstr>Fixerad positionering</vt:lpstr>
      <vt:lpstr>Z-index</vt:lpstr>
      <vt:lpstr>F10 – Mer CSS</vt:lpstr>
      <vt:lpstr>F10 – Mer CSS</vt:lpstr>
      <vt:lpstr>Formulär</vt:lpstr>
      <vt:lpstr>Prydliga formulär</vt:lpstr>
      <vt:lpstr>CSS-genererat innehåll</vt:lpstr>
      <vt:lpstr>CSS-genererat innehåll</vt:lpstr>
      <vt:lpstr>Media</vt:lpstr>
      <vt:lpstr>Mediatyper</vt:lpstr>
      <vt:lpstr>Flera mediatyper samtidigt</vt:lpstr>
      <vt:lpstr>@media-direktivet</vt:lpstr>
      <vt:lpstr>Tänk på vid utskrift</vt:lpstr>
      <vt:lpstr>Länkar och utskrift</vt:lpstr>
      <vt:lpstr>Marginaler</vt:lpstr>
      <vt:lpstr>Negativa marginaler</vt:lpstr>
      <vt:lpstr>Layout med CSS, del 2</vt:lpstr>
      <vt:lpstr>Layouter med CSS – en bra grund</vt:lpstr>
      <vt:lpstr>Exempel på klassiska layouter</vt:lpstr>
      <vt:lpstr>Negativa marginaler</vt:lpstr>
      <vt:lpstr>Lösningen</vt:lpstr>
      <vt:lpstr>Lösningen</vt:lpstr>
      <vt:lpstr>Lösningen</vt:lpstr>
      <vt:lpstr>Lösningen</vt:lpstr>
      <vt:lpstr>Lösningen</vt:lpstr>
      <vt:lpstr>Lösningen</vt:lpstr>
      <vt:lpstr>Lösningen</vt:lpstr>
      <vt:lpstr>Lösningen</vt:lpstr>
      <vt:lpstr>min/max width/height</vt:lpstr>
      <vt:lpstr>Tables</vt:lpstr>
      <vt:lpstr>Sprites</vt:lpstr>
      <vt:lpstr>CSS Sprites</vt:lpstr>
      <vt:lpstr>CSS Sprites</vt:lpstr>
      <vt:lpstr>CSS Sprites</vt:lpstr>
      <vt:lpstr>Gridbaserade layouter</vt:lpstr>
      <vt:lpstr>Gridbaserade layouter</vt:lpstr>
      <vt:lpstr>Ramverk</vt:lpstr>
      <vt:lpstr>F11 – CSS3</vt:lpstr>
      <vt:lpstr>F11 – CSS3</vt:lpstr>
      <vt:lpstr>Vad är CSS3?</vt:lpstr>
      <vt:lpstr>Kan jag använda idag?</vt:lpstr>
      <vt:lpstr>Webbläsarspecifika prefix</vt:lpstr>
      <vt:lpstr>Selektorer</vt:lpstr>
      <vt:lpstr>Nya selektorer</vt:lpstr>
      <vt:lpstr>Selektorer</vt:lpstr>
      <vt:lpstr>Selektorer</vt:lpstr>
      <vt:lpstr>Selektorer</vt:lpstr>
      <vt:lpstr>Selektorer</vt:lpstr>
      <vt:lpstr>Layout i CSS3</vt:lpstr>
      <vt:lpstr>Transformationer/Transitioner</vt:lpstr>
      <vt:lpstr>Transformations</vt:lpstr>
      <vt:lpstr>Transformations</vt:lpstr>
      <vt:lpstr>Transitions</vt:lpstr>
      <vt:lpstr>Media queries</vt:lpstr>
      <vt:lpstr>Media Queries</vt:lpstr>
      <vt:lpstr>Media Queries</vt:lpstr>
      <vt:lpstr>PowerPoint Presentation</vt:lpstr>
    </vt:vector>
  </TitlesOfParts>
  <Company>Högskolan i Kalmar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Leitet</dc:creator>
  <cp:lastModifiedBy>Johan Leitet</cp:lastModifiedBy>
  <cp:revision>4439</cp:revision>
  <cp:lastPrinted>2013-09-18T12:42:36Z</cp:lastPrinted>
  <dcterms:created xsi:type="dcterms:W3CDTF">2009-01-05T10:26:14Z</dcterms:created>
  <dcterms:modified xsi:type="dcterms:W3CDTF">2013-09-25T13:42:46Z</dcterms:modified>
</cp:coreProperties>
</file>